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3"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736" y="-6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6636D-D922-432D-A958-524484B5923D}" type="datetimeFigureOut">
              <a:rPr lang="en-US" smtClean="0"/>
              <a:pPr/>
              <a:t>5/1/14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5/1/14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6636D-D922-432D-A958-524484B5923D}" type="datetimeFigureOut">
              <a:rPr lang="en-US" smtClean="0"/>
              <a:pPr/>
              <a:t>5/1/14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6636D-D922-432D-A958-524484B5923D}" type="datetimeFigureOut">
              <a:rPr lang="en-US" smtClean="0"/>
              <a:pPr/>
              <a:t>5/1/14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36636D-D922-432D-A958-524484B5923D}" type="datetimeFigureOut">
              <a:rPr lang="en-US" smtClean="0"/>
              <a:pPr/>
              <a:t>5/1/14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5/1/14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pPr/>
              <a:t>5/1/14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Light</a:t>
            </a:r>
          </a:p>
        </p:txBody>
      </p:sp>
      <p:sp>
        <p:nvSpPr>
          <p:cNvPr id="3" name="Subtitle 2"/>
          <p:cNvSpPr>
            <a:spLocks noGrp="1"/>
          </p:cNvSpPr>
          <p:nvPr>
            <p:ph type="subTitle" idx="1"/>
          </p:nvPr>
        </p:nvSpPr>
        <p:spPr/>
        <p:txBody>
          <a:bodyPr/>
          <a:lstStyle/>
          <a:p>
            <a:r>
              <a:rPr lang="en-US"/>
              <a:t>and photography</a:t>
            </a:r>
          </a:p>
        </p:txBody>
      </p:sp>
      <p:pic>
        <p:nvPicPr>
          <p:cNvPr id="4" name="Picture 3" descr="lecturebyros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446" y="4584700"/>
            <a:ext cx="2967159" cy="2050396"/>
          </a:xfrm>
          <a:prstGeom prst="rect">
            <a:avLst/>
          </a:prstGeom>
        </p:spPr>
      </p:pic>
    </p:spTree>
    <p:extLst>
      <p:ext uri="{BB962C8B-B14F-4D97-AF65-F5344CB8AC3E}">
        <p14:creationId xmlns:p14="http://schemas.microsoft.com/office/powerpoint/2010/main" val="58615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Wavelength size</a:t>
            </a:r>
          </a:p>
        </p:txBody>
      </p:sp>
      <p:sp>
        <p:nvSpPr>
          <p:cNvPr id="3" name="Content Placeholder 2"/>
          <p:cNvSpPr>
            <a:spLocks noGrp="1"/>
          </p:cNvSpPr>
          <p:nvPr>
            <p:ph idx="1"/>
          </p:nvPr>
        </p:nvSpPr>
        <p:spPr>
          <a:xfrm>
            <a:off x="3864125" y="1600200"/>
            <a:ext cx="4822674" cy="4525963"/>
          </a:xfrm>
        </p:spPr>
        <p:txBody>
          <a:bodyPr>
            <a:normAutofit/>
          </a:bodyPr>
          <a:lstStyle/>
          <a:p>
            <a:r>
              <a:rPr lang="en-US" sz="2400"/>
              <a:t>Wavelengths vary from 1/2,500,000,000,000 of an inch (gamma rays) to miles (some radio waves). </a:t>
            </a:r>
          </a:p>
          <a:p>
            <a:r>
              <a:rPr lang="en-US" sz="2400"/>
              <a:t>Visible light wavelengths are about 1/4,500,000 of an inch.</a:t>
            </a:r>
          </a:p>
        </p:txBody>
      </p:sp>
      <p:pic>
        <p:nvPicPr>
          <p:cNvPr id="4" name="Picture 3" descr="waveleng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3864125" cy="5137727"/>
          </a:xfrm>
          <a:prstGeom prst="rect">
            <a:avLst/>
          </a:prstGeom>
        </p:spPr>
      </p:pic>
    </p:spTree>
    <p:extLst>
      <p:ext uri="{BB962C8B-B14F-4D97-AF65-F5344CB8AC3E}">
        <p14:creationId xmlns:p14="http://schemas.microsoft.com/office/powerpoint/2010/main" val="375501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Visible spectrum</a:t>
            </a:r>
          </a:p>
        </p:txBody>
      </p:sp>
      <p:sp>
        <p:nvSpPr>
          <p:cNvPr id="3" name="Content Placeholder 2"/>
          <p:cNvSpPr>
            <a:spLocks noGrp="1"/>
          </p:cNvSpPr>
          <p:nvPr>
            <p:ph idx="1"/>
          </p:nvPr>
        </p:nvSpPr>
        <p:spPr/>
        <p:txBody>
          <a:bodyPr/>
          <a:lstStyle/>
          <a:p>
            <a:r>
              <a:rPr lang="en-US"/>
              <a:t>At the long end of th visible spectrum are the reds. Infrared can’t be seen but can be picked up by some sensors and film.</a:t>
            </a:r>
          </a:p>
        </p:txBody>
      </p:sp>
    </p:spTree>
    <p:extLst>
      <p:ext uri="{BB962C8B-B14F-4D97-AF65-F5344CB8AC3E}">
        <p14:creationId xmlns:p14="http://schemas.microsoft.com/office/powerpoint/2010/main" val="12857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Visible spectrum</a:t>
            </a:r>
          </a:p>
        </p:txBody>
      </p:sp>
      <p:sp>
        <p:nvSpPr>
          <p:cNvPr id="3" name="Content Placeholder 2"/>
          <p:cNvSpPr>
            <a:spLocks noGrp="1"/>
          </p:cNvSpPr>
          <p:nvPr>
            <p:ph idx="1"/>
          </p:nvPr>
        </p:nvSpPr>
        <p:spPr/>
        <p:txBody>
          <a:bodyPr/>
          <a:lstStyle/>
          <a:p>
            <a:r>
              <a:rPr lang="en-US"/>
              <a:t>At the short end of the visible spectrum are the blues and violets. Ultraviolet can’t be seen but can be picked up by sensors and film as haze. Filters can reduce this effect for more clear landscape photos.</a:t>
            </a:r>
          </a:p>
        </p:txBody>
      </p:sp>
    </p:spTree>
    <p:extLst>
      <p:ext uri="{BB962C8B-B14F-4D97-AF65-F5344CB8AC3E}">
        <p14:creationId xmlns:p14="http://schemas.microsoft.com/office/powerpoint/2010/main" val="214868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White light</a:t>
            </a:r>
          </a:p>
        </p:txBody>
      </p:sp>
      <p:sp>
        <p:nvSpPr>
          <p:cNvPr id="3" name="Content Placeholder 2"/>
          <p:cNvSpPr>
            <a:spLocks noGrp="1"/>
          </p:cNvSpPr>
          <p:nvPr>
            <p:ph idx="1"/>
          </p:nvPr>
        </p:nvSpPr>
        <p:spPr/>
        <p:txBody>
          <a:bodyPr/>
          <a:lstStyle/>
          <a:p>
            <a:r>
              <a:rPr lang="en-US"/>
              <a:t>All colors of the spectrum combine to what we call “white light.”</a:t>
            </a:r>
          </a:p>
          <a:p>
            <a:r>
              <a:rPr lang="en-US"/>
              <a:t>But most white light has a dominant wavelength. We see that as a color cast.</a:t>
            </a:r>
          </a:p>
        </p:txBody>
      </p:sp>
    </p:spTree>
    <p:extLst>
      <p:ext uri="{BB962C8B-B14F-4D97-AF65-F5344CB8AC3E}">
        <p14:creationId xmlns:p14="http://schemas.microsoft.com/office/powerpoint/2010/main" val="117629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Color balance</a:t>
            </a:r>
          </a:p>
        </p:txBody>
      </p:sp>
      <p:sp>
        <p:nvSpPr>
          <p:cNvPr id="3" name="Content Placeholder 2"/>
          <p:cNvSpPr>
            <a:spLocks noGrp="1"/>
          </p:cNvSpPr>
          <p:nvPr>
            <p:ph idx="1"/>
          </p:nvPr>
        </p:nvSpPr>
        <p:spPr/>
        <p:txBody>
          <a:bodyPr/>
          <a:lstStyle/>
          <a:p>
            <a:r>
              <a:rPr lang="en-US"/>
              <a:t>The dominance of certain colors within white light is called color balance.</a:t>
            </a:r>
          </a:p>
          <a:p>
            <a:r>
              <a:rPr lang="en-US"/>
              <a:t>It is measured in color temperature, using the Kelvin scale.</a:t>
            </a:r>
          </a:p>
        </p:txBody>
      </p:sp>
    </p:spTree>
    <p:extLst>
      <p:ext uri="{BB962C8B-B14F-4D97-AF65-F5344CB8AC3E}">
        <p14:creationId xmlns:p14="http://schemas.microsoft.com/office/powerpoint/2010/main" val="123593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Kelvin scale</a:t>
            </a:r>
          </a:p>
        </p:txBody>
      </p:sp>
      <p:sp>
        <p:nvSpPr>
          <p:cNvPr id="3" name="Content Placeholder 2"/>
          <p:cNvSpPr>
            <a:spLocks noGrp="1"/>
          </p:cNvSpPr>
          <p:nvPr>
            <p:ph idx="1"/>
          </p:nvPr>
        </p:nvSpPr>
        <p:spPr/>
        <p:txBody>
          <a:bodyPr/>
          <a:lstStyle/>
          <a:p>
            <a:r>
              <a:rPr lang="en-US"/>
              <a:t>Color temperature of light on a sunny day is 5,500 degrees K. This is slightly blue-dominant.</a:t>
            </a:r>
          </a:p>
        </p:txBody>
      </p:sp>
    </p:spTree>
    <p:extLst>
      <p:ext uri="{BB962C8B-B14F-4D97-AF65-F5344CB8AC3E}">
        <p14:creationId xmlns:p14="http://schemas.microsoft.com/office/powerpoint/2010/main" val="212975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Kelvin scale</a:t>
            </a:r>
          </a:p>
        </p:txBody>
      </p:sp>
      <p:sp>
        <p:nvSpPr>
          <p:cNvPr id="3" name="Content Placeholder 2"/>
          <p:cNvSpPr>
            <a:spLocks noGrp="1"/>
          </p:cNvSpPr>
          <p:nvPr>
            <p:ph idx="1"/>
          </p:nvPr>
        </p:nvSpPr>
        <p:spPr>
          <a:xfrm>
            <a:off x="457200" y="1600200"/>
            <a:ext cx="8229600" cy="2994891"/>
          </a:xfrm>
        </p:spPr>
        <p:txBody>
          <a:bodyPr/>
          <a:lstStyle/>
          <a:p>
            <a:r>
              <a:rPr lang="en-US"/>
              <a:t>At the lower end, color temperature of a light bulb may be 2,500 degrees K.</a:t>
            </a:r>
          </a:p>
        </p:txBody>
      </p:sp>
      <p:pic>
        <p:nvPicPr>
          <p:cNvPr id="4" name="Picture 3" descr="colortempera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918" y="3976675"/>
            <a:ext cx="4891810" cy="2771751"/>
          </a:xfrm>
          <a:prstGeom prst="rect">
            <a:avLst/>
          </a:prstGeom>
        </p:spPr>
      </p:pic>
    </p:spTree>
    <p:extLst>
      <p:ext uri="{BB962C8B-B14F-4D97-AF65-F5344CB8AC3E}">
        <p14:creationId xmlns:p14="http://schemas.microsoft.com/office/powerpoint/2010/main" val="90146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White balance</a:t>
            </a:r>
          </a:p>
        </p:txBody>
      </p:sp>
      <p:sp>
        <p:nvSpPr>
          <p:cNvPr id="3" name="Content Placeholder 2"/>
          <p:cNvSpPr>
            <a:spLocks noGrp="1"/>
          </p:cNvSpPr>
          <p:nvPr>
            <p:ph idx="1"/>
          </p:nvPr>
        </p:nvSpPr>
        <p:spPr/>
        <p:txBody>
          <a:bodyPr/>
          <a:lstStyle/>
          <a:p>
            <a:r>
              <a:rPr lang="en-US"/>
              <a:t>A digital camera’s white balance system tries to correct for this.</a:t>
            </a:r>
          </a:p>
          <a:p>
            <a:r>
              <a:rPr lang="en-US"/>
              <a:t>Color film is balanced for a particular color temperature.</a:t>
            </a:r>
          </a:p>
        </p:txBody>
      </p:sp>
    </p:spTree>
    <p:extLst>
      <p:ext uri="{BB962C8B-B14F-4D97-AF65-F5344CB8AC3E}">
        <p14:creationId xmlns:p14="http://schemas.microsoft.com/office/powerpoint/2010/main" val="37241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Missing wavelengths</a:t>
            </a:r>
          </a:p>
        </p:txBody>
      </p:sp>
      <p:sp>
        <p:nvSpPr>
          <p:cNvPr id="3" name="Content Placeholder 2"/>
          <p:cNvSpPr>
            <a:spLocks noGrp="1"/>
          </p:cNvSpPr>
          <p:nvPr>
            <p:ph idx="1"/>
          </p:nvPr>
        </p:nvSpPr>
        <p:spPr/>
        <p:txBody>
          <a:bodyPr/>
          <a:lstStyle/>
          <a:p>
            <a:r>
              <a:rPr lang="en-US"/>
              <a:t>Some “white” light is actually missing parts of the color spectrum.</a:t>
            </a:r>
          </a:p>
          <a:p>
            <a:r>
              <a:rPr lang="en-US"/>
              <a:t>Florescent light, for example, if unadjusted is missing parts of the warmer side of the spectrum.</a:t>
            </a:r>
          </a:p>
        </p:txBody>
      </p:sp>
    </p:spTree>
    <p:extLst>
      <p:ext uri="{BB962C8B-B14F-4D97-AF65-F5344CB8AC3E}">
        <p14:creationId xmlns:p14="http://schemas.microsoft.com/office/powerpoint/2010/main" val="293301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Light direction</a:t>
            </a:r>
          </a:p>
        </p:txBody>
      </p:sp>
      <p:sp>
        <p:nvSpPr>
          <p:cNvPr id="3" name="Content Placeholder 2"/>
          <p:cNvSpPr>
            <a:spLocks noGrp="1"/>
          </p:cNvSpPr>
          <p:nvPr>
            <p:ph idx="1"/>
          </p:nvPr>
        </p:nvSpPr>
        <p:spPr/>
        <p:txBody>
          <a:bodyPr/>
          <a:lstStyle/>
          <a:p>
            <a:r>
              <a:rPr lang="en-US"/>
              <a:t>Light coming from a source such as the sun emits rays going straight in all directions.</a:t>
            </a:r>
          </a:p>
          <a:p>
            <a:r>
              <a:rPr lang="en-US"/>
              <a:t>When these rays hit something, they either reflect or bend (refract).</a:t>
            </a:r>
          </a:p>
        </p:txBody>
      </p:sp>
    </p:spTree>
    <p:extLst>
      <p:ext uri="{BB962C8B-B14F-4D97-AF65-F5344CB8AC3E}">
        <p14:creationId xmlns:p14="http://schemas.microsoft.com/office/powerpoint/2010/main" val="115345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 take light for granted</a:t>
            </a:r>
          </a:p>
        </p:txBody>
      </p:sp>
      <p:sp>
        <p:nvSpPr>
          <p:cNvPr id="3" name="Content Placeholder 2"/>
          <p:cNvSpPr>
            <a:spLocks noGrp="1"/>
          </p:cNvSpPr>
          <p:nvPr>
            <p:ph idx="1"/>
          </p:nvPr>
        </p:nvSpPr>
        <p:spPr/>
        <p:txBody>
          <a:bodyPr/>
          <a:lstStyle/>
          <a:p>
            <a:r>
              <a:rPr lang="en-US"/>
              <a:t>If we have enough to see, most of the time we don’t consider its quality or direction.</a:t>
            </a:r>
          </a:p>
        </p:txBody>
      </p:sp>
    </p:spTree>
    <p:extLst>
      <p:ext uri="{BB962C8B-B14F-4D97-AF65-F5344CB8AC3E}">
        <p14:creationId xmlns:p14="http://schemas.microsoft.com/office/powerpoint/2010/main" val="258661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Light direction</a:t>
            </a:r>
          </a:p>
        </p:txBody>
      </p:sp>
      <p:sp>
        <p:nvSpPr>
          <p:cNvPr id="3" name="Content Placeholder 2"/>
          <p:cNvSpPr>
            <a:spLocks noGrp="1"/>
          </p:cNvSpPr>
          <p:nvPr>
            <p:ph idx="1"/>
          </p:nvPr>
        </p:nvSpPr>
        <p:spPr/>
        <p:txBody>
          <a:bodyPr/>
          <a:lstStyle/>
          <a:p>
            <a:r>
              <a:rPr lang="en-US"/>
              <a:t>Reflection is at the same angle, just as a billiard ball on a table.</a:t>
            </a:r>
          </a:p>
          <a:p>
            <a:r>
              <a:rPr lang="en-US"/>
              <a:t>This is important if a photographer wants to bounce a flash off a ceiling or wall.</a:t>
            </a:r>
          </a:p>
        </p:txBody>
      </p:sp>
    </p:spTree>
    <p:extLst>
      <p:ext uri="{BB962C8B-B14F-4D97-AF65-F5344CB8AC3E}">
        <p14:creationId xmlns:p14="http://schemas.microsoft.com/office/powerpoint/2010/main" val="279400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Light directions</a:t>
            </a:r>
          </a:p>
        </p:txBody>
      </p:sp>
      <p:sp>
        <p:nvSpPr>
          <p:cNvPr id="3" name="Content Placeholder 2"/>
          <p:cNvSpPr>
            <a:spLocks noGrp="1"/>
          </p:cNvSpPr>
          <p:nvPr>
            <p:ph idx="1"/>
          </p:nvPr>
        </p:nvSpPr>
        <p:spPr/>
        <p:txBody>
          <a:bodyPr/>
          <a:lstStyle/>
          <a:p>
            <a:r>
              <a:rPr lang="en-US"/>
              <a:t>Some light rays are also absorbed by an object.</a:t>
            </a:r>
          </a:p>
          <a:p>
            <a:r>
              <a:rPr lang="en-US"/>
              <a:t>The wavelengths absorbed determines the color of an object.</a:t>
            </a:r>
          </a:p>
        </p:txBody>
      </p:sp>
    </p:spTree>
    <p:extLst>
      <p:ext uri="{BB962C8B-B14F-4D97-AF65-F5344CB8AC3E}">
        <p14:creationId xmlns:p14="http://schemas.microsoft.com/office/powerpoint/2010/main" val="334923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Light absorbed</a:t>
            </a:r>
          </a:p>
        </p:txBody>
      </p:sp>
      <p:sp>
        <p:nvSpPr>
          <p:cNvPr id="3" name="Content Placeholder 2"/>
          <p:cNvSpPr>
            <a:spLocks noGrp="1"/>
          </p:cNvSpPr>
          <p:nvPr>
            <p:ph idx="1"/>
          </p:nvPr>
        </p:nvSpPr>
        <p:spPr/>
        <p:txBody>
          <a:bodyPr/>
          <a:lstStyle/>
          <a:p>
            <a:r>
              <a:rPr lang="en-US"/>
              <a:t>If an object is white, it reflects nearly all light rays.</a:t>
            </a:r>
          </a:p>
          <a:p>
            <a:r>
              <a:rPr lang="en-US"/>
              <a:t>If an object is black, it absorbs nearly all.</a:t>
            </a:r>
          </a:p>
          <a:p>
            <a:r>
              <a:rPr lang="en-US"/>
              <a:t>The more an object absorbs light energy, the more it heats up.</a:t>
            </a:r>
          </a:p>
        </p:txBody>
      </p:sp>
    </p:spTree>
    <p:extLst>
      <p:ext uri="{BB962C8B-B14F-4D97-AF65-F5344CB8AC3E}">
        <p14:creationId xmlns:p14="http://schemas.microsoft.com/office/powerpoint/2010/main" val="37092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Refraction of light</a:t>
            </a:r>
          </a:p>
        </p:txBody>
      </p:sp>
      <p:sp>
        <p:nvSpPr>
          <p:cNvPr id="3" name="Content Placeholder 2"/>
          <p:cNvSpPr>
            <a:spLocks noGrp="1"/>
          </p:cNvSpPr>
          <p:nvPr>
            <p:ph idx="1"/>
          </p:nvPr>
        </p:nvSpPr>
        <p:spPr>
          <a:xfrm>
            <a:off x="457201" y="1600200"/>
            <a:ext cx="5461000" cy="4525963"/>
          </a:xfrm>
        </p:spPr>
        <p:txBody>
          <a:bodyPr>
            <a:normAutofit fontScale="92500"/>
          </a:bodyPr>
          <a:lstStyle/>
          <a:p>
            <a:r>
              <a:rPr lang="en-US"/>
              <a:t>Refraction, or bending, is easily seen as sunlight entering a pool or glass of water.</a:t>
            </a:r>
          </a:p>
          <a:p>
            <a:r>
              <a:rPr lang="en-US"/>
              <a:t>Refraction also is the principle behind the camera lens.</a:t>
            </a:r>
          </a:p>
        </p:txBody>
      </p:sp>
      <p:pic>
        <p:nvPicPr>
          <p:cNvPr id="4" name="Picture 3" descr="re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200" y="1600200"/>
            <a:ext cx="3136900" cy="5016500"/>
          </a:xfrm>
          <a:prstGeom prst="rect">
            <a:avLst/>
          </a:prstGeom>
        </p:spPr>
      </p:pic>
    </p:spTree>
    <p:extLst>
      <p:ext uri="{BB962C8B-B14F-4D97-AF65-F5344CB8AC3E}">
        <p14:creationId xmlns:p14="http://schemas.microsoft.com/office/powerpoint/2010/main" val="358093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Characteristics of light</a:t>
            </a:r>
          </a:p>
        </p:txBody>
      </p:sp>
      <p:sp>
        <p:nvSpPr>
          <p:cNvPr id="3" name="Content Placeholder 2"/>
          <p:cNvSpPr>
            <a:spLocks noGrp="1"/>
          </p:cNvSpPr>
          <p:nvPr>
            <p:ph idx="1"/>
          </p:nvPr>
        </p:nvSpPr>
        <p:spPr/>
        <p:txBody>
          <a:bodyPr/>
          <a:lstStyle/>
          <a:p>
            <a:pPr marL="0" indent="0">
              <a:buNone/>
            </a:pPr>
            <a:r>
              <a:rPr lang="en-US"/>
              <a:t>Photographers consider three basic aspects of light:</a:t>
            </a:r>
          </a:p>
          <a:p>
            <a:r>
              <a:rPr lang="en-US"/>
              <a:t>intensity.</a:t>
            </a:r>
          </a:p>
          <a:p>
            <a:r>
              <a:rPr lang="en-US"/>
              <a:t>quality.</a:t>
            </a:r>
          </a:p>
          <a:p>
            <a:r>
              <a:rPr lang="en-US"/>
              <a:t>direction.</a:t>
            </a:r>
          </a:p>
        </p:txBody>
      </p:sp>
    </p:spTree>
    <p:extLst>
      <p:ext uri="{BB962C8B-B14F-4D97-AF65-F5344CB8AC3E}">
        <p14:creationId xmlns:p14="http://schemas.microsoft.com/office/powerpoint/2010/main" val="325986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Intensity</a:t>
            </a:r>
          </a:p>
        </p:txBody>
      </p:sp>
      <p:sp>
        <p:nvSpPr>
          <p:cNvPr id="3" name="Content Placeholder 2"/>
          <p:cNvSpPr>
            <a:spLocks noGrp="1"/>
          </p:cNvSpPr>
          <p:nvPr>
            <p:ph idx="1"/>
          </p:nvPr>
        </p:nvSpPr>
        <p:spPr/>
        <p:txBody>
          <a:bodyPr/>
          <a:lstStyle/>
          <a:p>
            <a:r>
              <a:rPr lang="en-US"/>
              <a:t>Intensity is the brightness of light.</a:t>
            </a:r>
          </a:p>
          <a:p>
            <a:r>
              <a:rPr lang="en-US"/>
              <a:t>It might vary 1,000 times.</a:t>
            </a:r>
          </a:p>
          <a:p>
            <a:r>
              <a:rPr lang="en-US"/>
              <a:t>We control it using f/stops and shutter speeds.</a:t>
            </a:r>
          </a:p>
        </p:txBody>
      </p:sp>
    </p:spTree>
    <p:extLst>
      <p:ext uri="{BB962C8B-B14F-4D97-AF65-F5344CB8AC3E}">
        <p14:creationId xmlns:p14="http://schemas.microsoft.com/office/powerpoint/2010/main" val="261871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Intensity</a:t>
            </a:r>
          </a:p>
        </p:txBody>
      </p:sp>
      <p:sp>
        <p:nvSpPr>
          <p:cNvPr id="3" name="Content Placeholder 2"/>
          <p:cNvSpPr>
            <a:spLocks noGrp="1"/>
          </p:cNvSpPr>
          <p:nvPr>
            <p:ph idx="1"/>
          </p:nvPr>
        </p:nvSpPr>
        <p:spPr/>
        <p:txBody>
          <a:bodyPr/>
          <a:lstStyle/>
          <a:p>
            <a:r>
              <a:rPr lang="en-US"/>
              <a:t>Intensity affects our decisions regarding our ability to stop action through shutter speed choice, or depth of field through f/stop choice.</a:t>
            </a:r>
          </a:p>
        </p:txBody>
      </p:sp>
    </p:spTree>
    <p:extLst>
      <p:ext uri="{BB962C8B-B14F-4D97-AF65-F5344CB8AC3E}">
        <p14:creationId xmlns:p14="http://schemas.microsoft.com/office/powerpoint/2010/main" val="235736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Quality and direction</a:t>
            </a:r>
          </a:p>
        </p:txBody>
      </p:sp>
      <p:sp>
        <p:nvSpPr>
          <p:cNvPr id="3" name="Content Placeholder 2"/>
          <p:cNvSpPr>
            <a:spLocks noGrp="1"/>
          </p:cNvSpPr>
          <p:nvPr>
            <p:ph idx="1"/>
          </p:nvPr>
        </p:nvSpPr>
        <p:spPr/>
        <p:txBody>
          <a:bodyPr/>
          <a:lstStyle/>
          <a:p>
            <a:r>
              <a:rPr lang="en-US"/>
              <a:t>Intensity does not affect the two other aspects of light, however, quality and direction.</a:t>
            </a:r>
          </a:p>
          <a:p>
            <a:r>
              <a:rPr lang="en-US"/>
              <a:t>We also must critically observe and control these aspects in photography.</a:t>
            </a:r>
          </a:p>
        </p:txBody>
      </p:sp>
    </p:spTree>
    <p:extLst>
      <p:ext uri="{BB962C8B-B14F-4D97-AF65-F5344CB8AC3E}">
        <p14:creationId xmlns:p14="http://schemas.microsoft.com/office/powerpoint/2010/main" val="386536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Quality</a:t>
            </a:r>
          </a:p>
        </p:txBody>
      </p:sp>
      <p:sp>
        <p:nvSpPr>
          <p:cNvPr id="3" name="Content Placeholder 2"/>
          <p:cNvSpPr>
            <a:spLocks noGrp="1"/>
          </p:cNvSpPr>
          <p:nvPr>
            <p:ph idx="1"/>
          </p:nvPr>
        </p:nvSpPr>
        <p:spPr/>
        <p:txBody>
          <a:bodyPr/>
          <a:lstStyle/>
          <a:p>
            <a:r>
              <a:rPr lang="en-US"/>
              <a:t>Quality refers to the perceived “hardness” or “softness” of light.</a:t>
            </a:r>
          </a:p>
          <a:p>
            <a:r>
              <a:rPr lang="en-US"/>
              <a:t>A hard light is strongly directional, casts deep shadows and bright highlights.</a:t>
            </a:r>
          </a:p>
          <a:p>
            <a:r>
              <a:rPr lang="en-US"/>
              <a:t>Might be a spotlight, car headlights, lightbulb or direct sun.</a:t>
            </a:r>
          </a:p>
        </p:txBody>
      </p:sp>
    </p:spTree>
    <p:extLst>
      <p:ext uri="{BB962C8B-B14F-4D97-AF65-F5344CB8AC3E}">
        <p14:creationId xmlns:p14="http://schemas.microsoft.com/office/powerpoint/2010/main" val="154033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Quality</a:t>
            </a:r>
          </a:p>
        </p:txBody>
      </p:sp>
      <p:sp>
        <p:nvSpPr>
          <p:cNvPr id="3" name="Content Placeholder 2"/>
          <p:cNvSpPr>
            <a:spLocks noGrp="1"/>
          </p:cNvSpPr>
          <p:nvPr>
            <p:ph idx="1"/>
          </p:nvPr>
        </p:nvSpPr>
        <p:spPr>
          <a:xfrm>
            <a:off x="457200" y="1600200"/>
            <a:ext cx="8229600" cy="889769"/>
          </a:xfrm>
        </p:spPr>
        <p:txBody>
          <a:bodyPr/>
          <a:lstStyle/>
          <a:p>
            <a:r>
              <a:rPr lang="en-US"/>
              <a:t>Hard light.</a:t>
            </a:r>
          </a:p>
        </p:txBody>
      </p:sp>
      <p:pic>
        <p:nvPicPr>
          <p:cNvPr id="4" name="Picture 3" descr="hardligh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727" y="2613120"/>
            <a:ext cx="6142182" cy="4094788"/>
          </a:xfrm>
          <a:prstGeom prst="rect">
            <a:avLst/>
          </a:prstGeom>
        </p:spPr>
      </p:pic>
    </p:spTree>
    <p:extLst>
      <p:ext uri="{BB962C8B-B14F-4D97-AF65-F5344CB8AC3E}">
        <p14:creationId xmlns:p14="http://schemas.microsoft.com/office/powerpoint/2010/main" val="199396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Light to photographers</a:t>
            </a:r>
          </a:p>
        </p:txBody>
      </p:sp>
      <p:sp>
        <p:nvSpPr>
          <p:cNvPr id="3" name="Content Placeholder 2"/>
          <p:cNvSpPr>
            <a:spLocks noGrp="1"/>
          </p:cNvSpPr>
          <p:nvPr>
            <p:ph idx="1"/>
          </p:nvPr>
        </p:nvSpPr>
        <p:spPr/>
        <p:txBody>
          <a:bodyPr/>
          <a:lstStyle/>
          <a:p>
            <a:r>
              <a:rPr lang="en-US"/>
              <a:t>Photographers, on the other hand, instinctively consider the characteristics of light.</a:t>
            </a:r>
          </a:p>
          <a:p>
            <a:r>
              <a:rPr lang="en-US"/>
              <a:t>We can compare this to musicians who analyze music where ever they go.</a:t>
            </a:r>
          </a:p>
        </p:txBody>
      </p:sp>
    </p:spTree>
    <p:extLst>
      <p:ext uri="{BB962C8B-B14F-4D97-AF65-F5344CB8AC3E}">
        <p14:creationId xmlns:p14="http://schemas.microsoft.com/office/powerpoint/2010/main" val="39543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Quality</a:t>
            </a:r>
          </a:p>
        </p:txBody>
      </p:sp>
      <p:sp>
        <p:nvSpPr>
          <p:cNvPr id="3" name="Content Placeholder 2"/>
          <p:cNvSpPr>
            <a:spLocks noGrp="1"/>
          </p:cNvSpPr>
          <p:nvPr>
            <p:ph idx="1"/>
          </p:nvPr>
        </p:nvSpPr>
        <p:spPr/>
        <p:txBody>
          <a:bodyPr/>
          <a:lstStyle/>
          <a:p>
            <a:r>
              <a:rPr lang="en-US"/>
              <a:t>Soft light seems non-directional, more even.</a:t>
            </a:r>
          </a:p>
          <a:p>
            <a:r>
              <a:rPr lang="en-US"/>
              <a:t>Less or little difference between highlight and shadow areas, less saturated color.</a:t>
            </a:r>
          </a:p>
          <a:p>
            <a:r>
              <a:rPr lang="en-US"/>
              <a:t>Might be an overcast day, florescent, filtered window light.</a:t>
            </a:r>
          </a:p>
          <a:p>
            <a:endParaRPr lang="en-US"/>
          </a:p>
        </p:txBody>
      </p:sp>
    </p:spTree>
    <p:extLst>
      <p:ext uri="{BB962C8B-B14F-4D97-AF65-F5344CB8AC3E}">
        <p14:creationId xmlns:p14="http://schemas.microsoft.com/office/powerpoint/2010/main" val="27984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Quality</a:t>
            </a:r>
          </a:p>
        </p:txBody>
      </p:sp>
      <p:sp>
        <p:nvSpPr>
          <p:cNvPr id="3" name="Content Placeholder 2"/>
          <p:cNvSpPr>
            <a:spLocks noGrp="1"/>
          </p:cNvSpPr>
          <p:nvPr>
            <p:ph idx="1"/>
          </p:nvPr>
        </p:nvSpPr>
        <p:spPr>
          <a:xfrm>
            <a:off x="457200" y="1600201"/>
            <a:ext cx="8229600" cy="1316182"/>
          </a:xfrm>
        </p:spPr>
        <p:txBody>
          <a:bodyPr/>
          <a:lstStyle/>
          <a:p>
            <a:r>
              <a:rPr lang="en-US"/>
              <a:t>Soft light.</a:t>
            </a:r>
          </a:p>
        </p:txBody>
      </p:sp>
      <p:pic>
        <p:nvPicPr>
          <p:cNvPr id="4" name="Picture 3" descr="softligh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0272" y="2916382"/>
            <a:ext cx="5601646" cy="3941618"/>
          </a:xfrm>
          <a:prstGeom prst="rect">
            <a:avLst/>
          </a:prstGeom>
        </p:spPr>
      </p:pic>
    </p:spTree>
    <p:extLst>
      <p:ext uri="{BB962C8B-B14F-4D97-AF65-F5344CB8AC3E}">
        <p14:creationId xmlns:p14="http://schemas.microsoft.com/office/powerpoint/2010/main" val="150651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Quality and mood</a:t>
            </a:r>
          </a:p>
        </p:txBody>
      </p:sp>
      <p:sp>
        <p:nvSpPr>
          <p:cNvPr id="3" name="Content Placeholder 2"/>
          <p:cNvSpPr>
            <a:spLocks noGrp="1"/>
          </p:cNvSpPr>
          <p:nvPr>
            <p:ph idx="1"/>
          </p:nvPr>
        </p:nvSpPr>
        <p:spPr/>
        <p:txBody>
          <a:bodyPr/>
          <a:lstStyle/>
          <a:p>
            <a:r>
              <a:rPr lang="en-US"/>
              <a:t>Choice of light quality suggests mood.</a:t>
            </a:r>
          </a:p>
          <a:p>
            <a:r>
              <a:rPr lang="en-US"/>
              <a:t>Hard: drama, power, action, tension.</a:t>
            </a:r>
          </a:p>
          <a:p>
            <a:r>
              <a:rPr lang="en-US"/>
              <a:t>Soft: calm, peaceful, dull, warmth, sensuality.</a:t>
            </a:r>
          </a:p>
        </p:txBody>
      </p:sp>
    </p:spTree>
    <p:extLst>
      <p:ext uri="{BB962C8B-B14F-4D97-AF65-F5344CB8AC3E}">
        <p14:creationId xmlns:p14="http://schemas.microsoft.com/office/powerpoint/2010/main" val="178090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Mood</a:t>
            </a:r>
          </a:p>
        </p:txBody>
      </p:sp>
      <p:sp>
        <p:nvSpPr>
          <p:cNvPr id="3" name="Content Placeholder 2"/>
          <p:cNvSpPr>
            <a:spLocks noGrp="1"/>
          </p:cNvSpPr>
          <p:nvPr>
            <p:ph idx="1"/>
          </p:nvPr>
        </p:nvSpPr>
        <p:spPr/>
        <p:txBody>
          <a:bodyPr/>
          <a:lstStyle/>
          <a:p>
            <a:pPr marL="0" indent="0">
              <a:buNone/>
            </a:pPr>
            <a:r>
              <a:rPr lang="en-US"/>
              <a:t>Feelings evoked by an image may depend on:</a:t>
            </a:r>
          </a:p>
          <a:p>
            <a:r>
              <a:rPr lang="en-US"/>
              <a:t>The quality of light.</a:t>
            </a:r>
          </a:p>
          <a:p>
            <a:r>
              <a:rPr lang="en-US"/>
              <a:t>The subject photographed.</a:t>
            </a:r>
          </a:p>
          <a:p>
            <a:r>
              <a:rPr lang="en-US"/>
              <a:t>The attitude of the viewer.</a:t>
            </a:r>
          </a:p>
        </p:txBody>
      </p:sp>
    </p:spTree>
    <p:extLst>
      <p:ext uri="{BB962C8B-B14F-4D97-AF65-F5344CB8AC3E}">
        <p14:creationId xmlns:p14="http://schemas.microsoft.com/office/powerpoint/2010/main" val="331223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Mood</a:t>
            </a:r>
          </a:p>
        </p:txBody>
      </p:sp>
      <p:sp>
        <p:nvSpPr>
          <p:cNvPr id="3" name="Content Placeholder 2"/>
          <p:cNvSpPr>
            <a:spLocks noGrp="1"/>
          </p:cNvSpPr>
          <p:nvPr>
            <p:ph idx="1"/>
          </p:nvPr>
        </p:nvSpPr>
        <p:spPr>
          <a:xfrm>
            <a:off x="457200" y="1600200"/>
            <a:ext cx="1990436" cy="4525963"/>
          </a:xfrm>
        </p:spPr>
        <p:txBody>
          <a:bodyPr/>
          <a:lstStyle/>
          <a:p>
            <a:r>
              <a:rPr lang="en-US"/>
              <a:t>Soft light</a:t>
            </a:r>
          </a:p>
        </p:txBody>
      </p:sp>
      <p:pic>
        <p:nvPicPr>
          <p:cNvPr id="4" name="Picture 3" descr="NDSUcampusfog(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0590" y="1953491"/>
            <a:ext cx="6523410" cy="4673600"/>
          </a:xfrm>
          <a:prstGeom prst="rect">
            <a:avLst/>
          </a:prstGeom>
        </p:spPr>
      </p:pic>
    </p:spTree>
    <p:extLst>
      <p:ext uri="{BB962C8B-B14F-4D97-AF65-F5344CB8AC3E}">
        <p14:creationId xmlns:p14="http://schemas.microsoft.com/office/powerpoint/2010/main" val="345830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Mood</a:t>
            </a:r>
          </a:p>
        </p:txBody>
      </p:sp>
      <p:sp>
        <p:nvSpPr>
          <p:cNvPr id="3" name="Content Placeholder 2"/>
          <p:cNvSpPr>
            <a:spLocks noGrp="1"/>
          </p:cNvSpPr>
          <p:nvPr>
            <p:ph idx="1"/>
          </p:nvPr>
        </p:nvSpPr>
        <p:spPr>
          <a:xfrm>
            <a:off x="457200" y="1600200"/>
            <a:ext cx="1950027" cy="4525963"/>
          </a:xfrm>
        </p:spPr>
        <p:txBody>
          <a:bodyPr/>
          <a:lstStyle/>
          <a:p>
            <a:r>
              <a:rPr lang="en-US"/>
              <a:t>Hard light.</a:t>
            </a:r>
          </a:p>
        </p:txBody>
      </p:sp>
      <p:pic>
        <p:nvPicPr>
          <p:cNvPr id="4" name="Picture 3" descr="baobobs(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227" y="1881909"/>
            <a:ext cx="6736773" cy="4491182"/>
          </a:xfrm>
          <a:prstGeom prst="rect">
            <a:avLst/>
          </a:prstGeom>
        </p:spPr>
      </p:pic>
    </p:spTree>
    <p:extLst>
      <p:ext uri="{BB962C8B-B14F-4D97-AF65-F5344CB8AC3E}">
        <p14:creationId xmlns:p14="http://schemas.microsoft.com/office/powerpoint/2010/main" val="226159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Direction</a:t>
            </a:r>
          </a:p>
        </p:txBody>
      </p:sp>
      <p:sp>
        <p:nvSpPr>
          <p:cNvPr id="3" name="Content Placeholder 2"/>
          <p:cNvSpPr>
            <a:spLocks noGrp="1"/>
          </p:cNvSpPr>
          <p:nvPr>
            <p:ph idx="1"/>
          </p:nvPr>
        </p:nvSpPr>
        <p:spPr/>
        <p:txBody>
          <a:bodyPr/>
          <a:lstStyle/>
          <a:p>
            <a:r>
              <a:rPr lang="en-US"/>
              <a:t>Direction gives shape and texture to a subject.</a:t>
            </a:r>
          </a:p>
          <a:p>
            <a:r>
              <a:rPr lang="en-US"/>
              <a:t>We can determine direction by looking at shadows. Where do they fall?</a:t>
            </a:r>
          </a:p>
        </p:txBody>
      </p:sp>
    </p:spTree>
    <p:extLst>
      <p:ext uri="{BB962C8B-B14F-4D97-AF65-F5344CB8AC3E}">
        <p14:creationId xmlns:p14="http://schemas.microsoft.com/office/powerpoint/2010/main" val="83382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Direction</a:t>
            </a:r>
          </a:p>
        </p:txBody>
      </p:sp>
      <p:sp>
        <p:nvSpPr>
          <p:cNvPr id="3" name="Content Placeholder 2"/>
          <p:cNvSpPr>
            <a:spLocks noGrp="1"/>
          </p:cNvSpPr>
          <p:nvPr>
            <p:ph idx="1"/>
          </p:nvPr>
        </p:nvSpPr>
        <p:spPr/>
        <p:txBody>
          <a:bodyPr/>
          <a:lstStyle/>
          <a:p>
            <a:r>
              <a:rPr lang="en-US"/>
              <a:t>Front lighting: No obvious shadows can be seen, because they all fall behind the subject.</a:t>
            </a:r>
          </a:p>
          <a:p>
            <a:r>
              <a:rPr lang="en-US"/>
              <a:t>This is common using flash on camera, particularly point-and-shoot cameras.</a:t>
            </a:r>
          </a:p>
        </p:txBody>
      </p:sp>
    </p:spTree>
    <p:extLst>
      <p:ext uri="{BB962C8B-B14F-4D97-AF65-F5344CB8AC3E}">
        <p14:creationId xmlns:p14="http://schemas.microsoft.com/office/powerpoint/2010/main" val="383167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Direction: front</a:t>
            </a:r>
          </a:p>
        </p:txBody>
      </p:sp>
      <p:sp>
        <p:nvSpPr>
          <p:cNvPr id="3" name="Content Placeholder 2"/>
          <p:cNvSpPr>
            <a:spLocks noGrp="1"/>
          </p:cNvSpPr>
          <p:nvPr>
            <p:ph idx="1"/>
          </p:nvPr>
        </p:nvSpPr>
        <p:spPr>
          <a:xfrm>
            <a:off x="457200" y="1600200"/>
            <a:ext cx="3525982" cy="4525963"/>
          </a:xfrm>
        </p:spPr>
        <p:txBody>
          <a:bodyPr/>
          <a:lstStyle/>
          <a:p>
            <a:r>
              <a:rPr lang="en-US"/>
              <a:t>Front lighting gives a flat, two-dimensional feel. It is often considered unflattering or boring.</a:t>
            </a:r>
          </a:p>
        </p:txBody>
      </p:sp>
      <p:pic>
        <p:nvPicPr>
          <p:cNvPr id="4" name="Picture 3" descr="flashoncamer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3182" y="1600200"/>
            <a:ext cx="5076440" cy="3798455"/>
          </a:xfrm>
          <a:prstGeom prst="rect">
            <a:avLst/>
          </a:prstGeom>
        </p:spPr>
      </p:pic>
    </p:spTree>
    <p:extLst>
      <p:ext uri="{BB962C8B-B14F-4D97-AF65-F5344CB8AC3E}">
        <p14:creationId xmlns:p14="http://schemas.microsoft.com/office/powerpoint/2010/main" val="17593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Direction: side</a:t>
            </a:r>
          </a:p>
        </p:txBody>
      </p:sp>
      <p:sp>
        <p:nvSpPr>
          <p:cNvPr id="3" name="Content Placeholder 2"/>
          <p:cNvSpPr>
            <a:spLocks noGrp="1"/>
          </p:cNvSpPr>
          <p:nvPr>
            <p:ph idx="1"/>
          </p:nvPr>
        </p:nvSpPr>
        <p:spPr/>
        <p:txBody>
          <a:bodyPr/>
          <a:lstStyle/>
          <a:p>
            <a:r>
              <a:rPr lang="en-US"/>
              <a:t>You begin to see shadows as you move a light away from the camera.</a:t>
            </a:r>
          </a:p>
          <a:p>
            <a:r>
              <a:rPr lang="en-US"/>
              <a:t>This gives a more three-dimensional field.</a:t>
            </a:r>
          </a:p>
          <a:p>
            <a:r>
              <a:rPr lang="en-US"/>
              <a:t>It also gives more texture to the subject.</a:t>
            </a:r>
          </a:p>
        </p:txBody>
      </p:sp>
    </p:spTree>
    <p:extLst>
      <p:ext uri="{BB962C8B-B14F-4D97-AF65-F5344CB8AC3E}">
        <p14:creationId xmlns:p14="http://schemas.microsoft.com/office/powerpoint/2010/main" val="174554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Photography=“light writing”</a:t>
            </a:r>
          </a:p>
        </p:txBody>
      </p:sp>
      <p:sp>
        <p:nvSpPr>
          <p:cNvPr id="3" name="Content Placeholder 2"/>
          <p:cNvSpPr>
            <a:spLocks noGrp="1"/>
          </p:cNvSpPr>
          <p:nvPr>
            <p:ph idx="1"/>
          </p:nvPr>
        </p:nvSpPr>
        <p:spPr/>
        <p:txBody>
          <a:bodyPr/>
          <a:lstStyle/>
          <a:p>
            <a:r>
              <a:rPr lang="en-US"/>
              <a:t>We learn in this class to “write with light.”</a:t>
            </a:r>
          </a:p>
          <a:p>
            <a:r>
              <a:rPr lang="en-US"/>
              <a:t>It took many centuries for people to really understand the nature of light.</a:t>
            </a:r>
          </a:p>
        </p:txBody>
      </p:sp>
    </p:spTree>
    <p:extLst>
      <p:ext uri="{BB962C8B-B14F-4D97-AF65-F5344CB8AC3E}">
        <p14:creationId xmlns:p14="http://schemas.microsoft.com/office/powerpoint/2010/main" val="83328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Direction: side</a:t>
            </a:r>
          </a:p>
        </p:txBody>
      </p:sp>
      <p:sp>
        <p:nvSpPr>
          <p:cNvPr id="3" name="Content Placeholder 2"/>
          <p:cNvSpPr>
            <a:spLocks noGrp="1"/>
          </p:cNvSpPr>
          <p:nvPr>
            <p:ph idx="1"/>
          </p:nvPr>
        </p:nvSpPr>
        <p:spPr>
          <a:xfrm>
            <a:off x="2162556" y="1600200"/>
            <a:ext cx="6524244" cy="4525963"/>
          </a:xfrm>
        </p:spPr>
        <p:txBody>
          <a:bodyPr>
            <a:noAutofit/>
          </a:bodyPr>
          <a:lstStyle/>
          <a:p>
            <a:r>
              <a:rPr lang="en-US" sz="2800"/>
              <a:t>If you move a light to 45 degrees to the side, and 45 degrees above a subject, you reach an angle commonly used in portraiture.</a:t>
            </a:r>
          </a:p>
          <a:p>
            <a:r>
              <a:rPr lang="en-US" sz="2800"/>
              <a:t>This is called Rembrandt lighting. Note the triangle of light spilling across the cheek.</a:t>
            </a:r>
          </a:p>
        </p:txBody>
      </p:sp>
      <p:pic>
        <p:nvPicPr>
          <p:cNvPr id="4" name="Picture 3" descr="rembrandtligh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675082"/>
            <a:ext cx="1705356" cy="2606040"/>
          </a:xfrm>
          <a:prstGeom prst="rect">
            <a:avLst/>
          </a:prstGeom>
        </p:spPr>
      </p:pic>
    </p:spTree>
    <p:extLst>
      <p:ext uri="{BB962C8B-B14F-4D97-AF65-F5344CB8AC3E}">
        <p14:creationId xmlns:p14="http://schemas.microsoft.com/office/powerpoint/2010/main" val="9374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Direction: side</a:t>
            </a:r>
          </a:p>
        </p:txBody>
      </p:sp>
      <p:sp>
        <p:nvSpPr>
          <p:cNvPr id="3" name="Content Placeholder 2"/>
          <p:cNvSpPr>
            <a:spLocks noGrp="1"/>
          </p:cNvSpPr>
          <p:nvPr>
            <p:ph idx="1"/>
          </p:nvPr>
        </p:nvSpPr>
        <p:spPr>
          <a:xfrm>
            <a:off x="3420346" y="1600200"/>
            <a:ext cx="5266453" cy="4525963"/>
          </a:xfrm>
        </p:spPr>
        <p:txBody>
          <a:bodyPr>
            <a:noAutofit/>
          </a:bodyPr>
          <a:lstStyle/>
          <a:p>
            <a:r>
              <a:rPr lang="en-US" sz="2800"/>
              <a:t>Light coming directly from the side emphasizes texture, and is sometimes called texture lighting.</a:t>
            </a:r>
          </a:p>
          <a:p>
            <a:r>
              <a:rPr lang="en-US" sz="2800"/>
              <a:t>If hard light, it accentuates flaws, so is not usually used for portraits.</a:t>
            </a:r>
          </a:p>
        </p:txBody>
      </p:sp>
      <p:pic>
        <p:nvPicPr>
          <p:cNvPr id="4" name="Picture 3" descr="texturelighti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165" y="1600200"/>
            <a:ext cx="3150182" cy="4837545"/>
          </a:xfrm>
          <a:prstGeom prst="rect">
            <a:avLst/>
          </a:prstGeom>
        </p:spPr>
      </p:pic>
    </p:spTree>
    <p:extLst>
      <p:ext uri="{BB962C8B-B14F-4D97-AF65-F5344CB8AC3E}">
        <p14:creationId xmlns:p14="http://schemas.microsoft.com/office/powerpoint/2010/main" val="296721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Direction: behind</a:t>
            </a:r>
          </a:p>
        </p:txBody>
      </p:sp>
      <p:sp>
        <p:nvSpPr>
          <p:cNvPr id="3" name="Content Placeholder 2"/>
          <p:cNvSpPr>
            <a:spLocks noGrp="1"/>
          </p:cNvSpPr>
          <p:nvPr>
            <p:ph idx="1"/>
          </p:nvPr>
        </p:nvSpPr>
        <p:spPr>
          <a:xfrm>
            <a:off x="457200" y="1600200"/>
            <a:ext cx="5234709" cy="4525963"/>
          </a:xfrm>
        </p:spPr>
        <p:txBody>
          <a:bodyPr>
            <a:normAutofit/>
          </a:bodyPr>
          <a:lstStyle/>
          <a:p>
            <a:r>
              <a:rPr lang="en-US" sz="2400"/>
              <a:t>Light coming from directly behind is sometimes called rim lighting.</a:t>
            </a:r>
          </a:p>
          <a:p>
            <a:r>
              <a:rPr lang="en-US" sz="2400"/>
              <a:t>This backlighting leaves a halo around a subject, and a silhouette.</a:t>
            </a:r>
          </a:p>
          <a:p>
            <a:r>
              <a:rPr lang="en-US" sz="2400"/>
              <a:t>The silhouette can be lit, or filled, with secondary lighting from the front.</a:t>
            </a:r>
          </a:p>
        </p:txBody>
      </p:sp>
      <p:pic>
        <p:nvPicPr>
          <p:cNvPr id="4" name="Picture 3" descr="rimligh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4692" y="1600200"/>
            <a:ext cx="3179308" cy="5195454"/>
          </a:xfrm>
          <a:prstGeom prst="rect">
            <a:avLst/>
          </a:prstGeom>
        </p:spPr>
      </p:pic>
    </p:spTree>
    <p:extLst>
      <p:ext uri="{BB962C8B-B14F-4D97-AF65-F5344CB8AC3E}">
        <p14:creationId xmlns:p14="http://schemas.microsoft.com/office/powerpoint/2010/main" val="276428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Direction: behind</a:t>
            </a:r>
          </a:p>
        </p:txBody>
      </p:sp>
      <p:sp>
        <p:nvSpPr>
          <p:cNvPr id="3" name="Content Placeholder 2"/>
          <p:cNvSpPr>
            <a:spLocks noGrp="1"/>
          </p:cNvSpPr>
          <p:nvPr>
            <p:ph idx="1"/>
          </p:nvPr>
        </p:nvSpPr>
        <p:spPr>
          <a:xfrm>
            <a:off x="457200" y="1600200"/>
            <a:ext cx="5042488" cy="4525963"/>
          </a:xfrm>
        </p:spPr>
        <p:txBody>
          <a:bodyPr/>
          <a:lstStyle/>
          <a:p>
            <a:r>
              <a:rPr lang="en-US"/>
              <a:t>Professional photographers like to shoot early in the morning or late in the afternoon to add drama by rim lighting effect. But it usually needs some fill.</a:t>
            </a:r>
          </a:p>
        </p:txBody>
      </p:sp>
      <p:pic>
        <p:nvPicPr>
          <p:cNvPr id="4" name="Picture 3" descr="rimlightin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688" y="1600200"/>
            <a:ext cx="3644312" cy="3348182"/>
          </a:xfrm>
          <a:prstGeom prst="rect">
            <a:avLst/>
          </a:prstGeom>
        </p:spPr>
      </p:pic>
    </p:spTree>
    <p:extLst>
      <p:ext uri="{BB962C8B-B14F-4D97-AF65-F5344CB8AC3E}">
        <p14:creationId xmlns:p14="http://schemas.microsoft.com/office/powerpoint/2010/main" val="158891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Direction: from below</a:t>
            </a:r>
          </a:p>
        </p:txBody>
      </p:sp>
      <p:sp>
        <p:nvSpPr>
          <p:cNvPr id="3" name="Content Placeholder 2"/>
          <p:cNvSpPr>
            <a:spLocks noGrp="1"/>
          </p:cNvSpPr>
          <p:nvPr>
            <p:ph idx="1"/>
          </p:nvPr>
        </p:nvSpPr>
        <p:spPr>
          <a:xfrm>
            <a:off x="3505200" y="1600200"/>
            <a:ext cx="5638800" cy="4525963"/>
          </a:xfrm>
        </p:spPr>
        <p:txBody>
          <a:bodyPr>
            <a:noAutofit/>
          </a:bodyPr>
          <a:lstStyle/>
          <a:p>
            <a:r>
              <a:rPr lang="en-US" sz="2800"/>
              <a:t>Light coming from below the subject is sometimes called ghoul lighting.</a:t>
            </a:r>
          </a:p>
          <a:p>
            <a:r>
              <a:rPr lang="en-US" sz="2800"/>
              <a:t>The reason is that it is unnatural. We seldom see light coming from below. So it takes on a sinister feeling.</a:t>
            </a:r>
          </a:p>
        </p:txBody>
      </p:sp>
      <p:pic>
        <p:nvPicPr>
          <p:cNvPr id="4" name="Picture 3" descr="ghoulligh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1766705"/>
            <a:ext cx="2959100" cy="1917700"/>
          </a:xfrm>
          <a:prstGeom prst="rect">
            <a:avLst/>
          </a:prstGeom>
        </p:spPr>
      </p:pic>
    </p:spTree>
    <p:extLst>
      <p:ext uri="{BB962C8B-B14F-4D97-AF65-F5344CB8AC3E}">
        <p14:creationId xmlns:p14="http://schemas.microsoft.com/office/powerpoint/2010/main" val="242200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High key light</a:t>
            </a:r>
          </a:p>
        </p:txBody>
      </p:sp>
      <p:sp>
        <p:nvSpPr>
          <p:cNvPr id="3" name="Content Placeholder 2"/>
          <p:cNvSpPr>
            <a:spLocks noGrp="1"/>
          </p:cNvSpPr>
          <p:nvPr>
            <p:ph idx="1"/>
          </p:nvPr>
        </p:nvSpPr>
        <p:spPr>
          <a:xfrm>
            <a:off x="457199" y="1600200"/>
            <a:ext cx="8229601" cy="3417455"/>
          </a:xfrm>
        </p:spPr>
        <p:txBody>
          <a:bodyPr/>
          <a:lstStyle/>
          <a:p>
            <a:r>
              <a:rPr lang="en-US"/>
              <a:t>An image of mostly whites or light colors is called high key.</a:t>
            </a:r>
          </a:p>
          <a:p>
            <a:r>
              <a:rPr lang="en-US"/>
              <a:t>It affects mood, emphasizing delicacy, innocence, goodness, warmth.</a:t>
            </a:r>
          </a:p>
        </p:txBody>
      </p:sp>
      <p:pic>
        <p:nvPicPr>
          <p:cNvPr id="4" name="Picture 3" descr="highke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991" y="5017655"/>
            <a:ext cx="2882900" cy="1739900"/>
          </a:xfrm>
          <a:prstGeom prst="rect">
            <a:avLst/>
          </a:prstGeom>
        </p:spPr>
      </p:pic>
    </p:spTree>
    <p:extLst>
      <p:ext uri="{BB962C8B-B14F-4D97-AF65-F5344CB8AC3E}">
        <p14:creationId xmlns:p14="http://schemas.microsoft.com/office/powerpoint/2010/main" val="122859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Low key light</a:t>
            </a:r>
          </a:p>
        </p:txBody>
      </p:sp>
      <p:sp>
        <p:nvSpPr>
          <p:cNvPr id="3" name="Content Placeholder 2"/>
          <p:cNvSpPr>
            <a:spLocks noGrp="1"/>
          </p:cNvSpPr>
          <p:nvPr>
            <p:ph idx="1"/>
          </p:nvPr>
        </p:nvSpPr>
        <p:spPr>
          <a:xfrm>
            <a:off x="457199" y="1600200"/>
            <a:ext cx="3726873" cy="4525963"/>
          </a:xfrm>
        </p:spPr>
        <p:txBody>
          <a:bodyPr>
            <a:noAutofit/>
          </a:bodyPr>
          <a:lstStyle/>
          <a:p>
            <a:r>
              <a:rPr lang="en-US" sz="2800"/>
              <a:t>Low key lighting emphasizes dark colors and blacks. </a:t>
            </a:r>
          </a:p>
          <a:p>
            <a:r>
              <a:rPr lang="en-US" sz="2800"/>
              <a:t>It emphasizes mystery, evil darkness, death or seduction.</a:t>
            </a:r>
          </a:p>
        </p:txBody>
      </p:sp>
      <p:pic>
        <p:nvPicPr>
          <p:cNvPr id="4" name="Picture 3" descr="lowk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072" y="1600200"/>
            <a:ext cx="4959927" cy="3904382"/>
          </a:xfrm>
          <a:prstGeom prst="rect">
            <a:avLst/>
          </a:prstGeom>
        </p:spPr>
      </p:pic>
    </p:spTree>
    <p:extLst>
      <p:ext uri="{BB962C8B-B14F-4D97-AF65-F5344CB8AC3E}">
        <p14:creationId xmlns:p14="http://schemas.microsoft.com/office/powerpoint/2010/main" val="175080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Texture</a:t>
            </a:r>
          </a:p>
        </p:txBody>
      </p:sp>
      <p:sp>
        <p:nvSpPr>
          <p:cNvPr id="3" name="Content Placeholder 2"/>
          <p:cNvSpPr>
            <a:spLocks noGrp="1"/>
          </p:cNvSpPr>
          <p:nvPr>
            <p:ph idx="1"/>
          </p:nvPr>
        </p:nvSpPr>
        <p:spPr/>
        <p:txBody>
          <a:bodyPr>
            <a:noAutofit/>
          </a:bodyPr>
          <a:lstStyle/>
          <a:p>
            <a:r>
              <a:rPr lang="en-US" sz="2800"/>
              <a:t>One reason we try to avoid flash on camera, or lighting directly in front, is that it does not emphasize texture.</a:t>
            </a:r>
          </a:p>
          <a:p>
            <a:r>
              <a:rPr lang="en-US" sz="2800"/>
              <a:t>The points of light and dark in photography sets a pattern.</a:t>
            </a:r>
          </a:p>
          <a:p>
            <a:r>
              <a:rPr lang="en-US" sz="2800"/>
              <a:t>We tell viewers about objects by emphasizing this pattern.</a:t>
            </a:r>
          </a:p>
        </p:txBody>
      </p:sp>
    </p:spTree>
    <p:extLst>
      <p:ext uri="{BB962C8B-B14F-4D97-AF65-F5344CB8AC3E}">
        <p14:creationId xmlns:p14="http://schemas.microsoft.com/office/powerpoint/2010/main" val="226790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Texture: smooth</a:t>
            </a:r>
          </a:p>
        </p:txBody>
      </p:sp>
      <p:sp>
        <p:nvSpPr>
          <p:cNvPr id="3" name="Content Placeholder 2"/>
          <p:cNvSpPr>
            <a:spLocks noGrp="1"/>
          </p:cNvSpPr>
          <p:nvPr>
            <p:ph idx="1"/>
          </p:nvPr>
        </p:nvSpPr>
        <p:spPr>
          <a:xfrm>
            <a:off x="2768600" y="1600200"/>
            <a:ext cx="5918200" cy="4525963"/>
          </a:xfrm>
        </p:spPr>
        <p:txBody>
          <a:bodyPr/>
          <a:lstStyle/>
          <a:p>
            <a:r>
              <a:rPr lang="en-US"/>
              <a:t>Here texture light tells us the object is smooth.</a:t>
            </a:r>
          </a:p>
        </p:txBody>
      </p:sp>
      <p:pic>
        <p:nvPicPr>
          <p:cNvPr id="4" name="Picture 3" descr="texturesmooth.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27" y="1600200"/>
            <a:ext cx="2634673" cy="5027834"/>
          </a:xfrm>
          <a:prstGeom prst="rect">
            <a:avLst/>
          </a:prstGeom>
        </p:spPr>
      </p:pic>
    </p:spTree>
    <p:extLst>
      <p:ext uri="{BB962C8B-B14F-4D97-AF65-F5344CB8AC3E}">
        <p14:creationId xmlns:p14="http://schemas.microsoft.com/office/powerpoint/2010/main" val="10626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Texture: rough</a:t>
            </a:r>
          </a:p>
        </p:txBody>
      </p:sp>
      <p:sp>
        <p:nvSpPr>
          <p:cNvPr id="3" name="Content Placeholder 2"/>
          <p:cNvSpPr>
            <a:spLocks noGrp="1"/>
          </p:cNvSpPr>
          <p:nvPr>
            <p:ph idx="1"/>
          </p:nvPr>
        </p:nvSpPr>
        <p:spPr>
          <a:xfrm>
            <a:off x="457200" y="1600201"/>
            <a:ext cx="8229600" cy="2638136"/>
          </a:xfrm>
        </p:spPr>
        <p:txBody>
          <a:bodyPr/>
          <a:lstStyle/>
          <a:p>
            <a:r>
              <a:rPr lang="en-US"/>
              <a:t>Here texture light tells us the object is rough.</a:t>
            </a:r>
          </a:p>
        </p:txBody>
      </p:sp>
      <p:pic>
        <p:nvPicPr>
          <p:cNvPr id="4" name="Picture 3" descr="texturerough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500" y="3857336"/>
            <a:ext cx="6965343" cy="2504661"/>
          </a:xfrm>
          <a:prstGeom prst="rect">
            <a:avLst/>
          </a:prstGeom>
        </p:spPr>
      </p:pic>
    </p:spTree>
    <p:extLst>
      <p:ext uri="{BB962C8B-B14F-4D97-AF65-F5344CB8AC3E}">
        <p14:creationId xmlns:p14="http://schemas.microsoft.com/office/powerpoint/2010/main" val="99548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Nature of light</a:t>
            </a:r>
          </a:p>
        </p:txBody>
      </p:sp>
      <p:sp>
        <p:nvSpPr>
          <p:cNvPr id="3" name="Content Placeholder 2"/>
          <p:cNvSpPr>
            <a:spLocks noGrp="1"/>
          </p:cNvSpPr>
          <p:nvPr>
            <p:ph idx="1"/>
          </p:nvPr>
        </p:nvSpPr>
        <p:spPr/>
        <p:txBody>
          <a:bodyPr/>
          <a:lstStyle/>
          <a:p>
            <a:r>
              <a:rPr lang="en-US"/>
              <a:t>For centuries people thought light traveled from the eye to an object, and back.</a:t>
            </a:r>
          </a:p>
          <a:p>
            <a:r>
              <a:rPr lang="en-US"/>
              <a:t>People assumed dark was as much a characteristic as light. You could “cast darkness” on something.</a:t>
            </a:r>
          </a:p>
        </p:txBody>
      </p:sp>
    </p:spTree>
    <p:extLst>
      <p:ext uri="{BB962C8B-B14F-4D97-AF65-F5344CB8AC3E}">
        <p14:creationId xmlns:p14="http://schemas.microsoft.com/office/powerpoint/2010/main" val="268714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Texture and mood</a:t>
            </a:r>
          </a:p>
        </p:txBody>
      </p:sp>
      <p:sp>
        <p:nvSpPr>
          <p:cNvPr id="3" name="Content Placeholder 2"/>
          <p:cNvSpPr>
            <a:spLocks noGrp="1"/>
          </p:cNvSpPr>
          <p:nvPr>
            <p:ph idx="1"/>
          </p:nvPr>
        </p:nvSpPr>
        <p:spPr>
          <a:xfrm>
            <a:off x="457200" y="1600200"/>
            <a:ext cx="5373255" cy="4525963"/>
          </a:xfrm>
        </p:spPr>
        <p:txBody>
          <a:bodyPr/>
          <a:lstStyle/>
          <a:p>
            <a:r>
              <a:rPr lang="en-US"/>
              <a:t>Texture with color helps to create mood.</a:t>
            </a:r>
          </a:p>
          <a:p>
            <a:r>
              <a:rPr lang="en-US"/>
              <a:t>We try to combine light directions in a scene, but allow one to dominate.</a:t>
            </a:r>
          </a:p>
        </p:txBody>
      </p:sp>
      <p:pic>
        <p:nvPicPr>
          <p:cNvPr id="4" name="Picture 3" descr="texturerough.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455" y="1600200"/>
            <a:ext cx="3138288" cy="4987636"/>
          </a:xfrm>
          <a:prstGeom prst="rect">
            <a:avLst/>
          </a:prstGeom>
        </p:spPr>
      </p:pic>
    </p:spTree>
    <p:extLst>
      <p:ext uri="{BB962C8B-B14F-4D97-AF65-F5344CB8AC3E}">
        <p14:creationId xmlns:p14="http://schemas.microsoft.com/office/powerpoint/2010/main" val="35931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Formal lighting</a:t>
            </a:r>
          </a:p>
        </p:txBody>
      </p:sp>
      <p:sp>
        <p:nvSpPr>
          <p:cNvPr id="3" name="Content Placeholder 2"/>
          <p:cNvSpPr>
            <a:spLocks noGrp="1"/>
          </p:cNvSpPr>
          <p:nvPr>
            <p:ph idx="1"/>
          </p:nvPr>
        </p:nvSpPr>
        <p:spPr>
          <a:xfrm>
            <a:off x="457200" y="1775191"/>
            <a:ext cx="3214255" cy="4625609"/>
          </a:xfrm>
        </p:spPr>
        <p:txBody>
          <a:bodyPr/>
          <a:lstStyle/>
          <a:p>
            <a:r>
              <a:rPr lang="en-US"/>
              <a:t>Traditional portrait lighting uses four lights. </a:t>
            </a:r>
          </a:p>
        </p:txBody>
      </p:sp>
      <p:pic>
        <p:nvPicPr>
          <p:cNvPr id="6" name="Picture 5" descr="portraitlightset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455" y="1588655"/>
            <a:ext cx="5345544" cy="5246255"/>
          </a:xfrm>
          <a:prstGeom prst="rect">
            <a:avLst/>
          </a:prstGeom>
        </p:spPr>
      </p:pic>
    </p:spTree>
    <p:extLst>
      <p:ext uri="{BB962C8B-B14F-4D97-AF65-F5344CB8AC3E}">
        <p14:creationId xmlns:p14="http://schemas.microsoft.com/office/powerpoint/2010/main" val="276269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Formal lighting</a:t>
            </a:r>
          </a:p>
        </p:txBody>
      </p:sp>
      <p:sp>
        <p:nvSpPr>
          <p:cNvPr id="3" name="Content Placeholder 2"/>
          <p:cNvSpPr>
            <a:spLocks noGrp="1"/>
          </p:cNvSpPr>
          <p:nvPr>
            <p:ph idx="1"/>
          </p:nvPr>
        </p:nvSpPr>
        <p:spPr>
          <a:xfrm>
            <a:off x="457200" y="1600201"/>
            <a:ext cx="8229600" cy="1597890"/>
          </a:xfrm>
        </p:spPr>
        <p:txBody>
          <a:bodyPr/>
          <a:lstStyle/>
          <a:p>
            <a:r>
              <a:rPr lang="en-US"/>
              <a:t>This is known as Rembrandt lighting. It’s common in all sorts of portraits.</a:t>
            </a:r>
          </a:p>
        </p:txBody>
      </p:sp>
      <p:pic>
        <p:nvPicPr>
          <p:cNvPr id="4" name="Picture 3" descr="rembrandtligh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348182"/>
            <a:ext cx="1948873" cy="2971059"/>
          </a:xfrm>
          <a:prstGeom prst="rect">
            <a:avLst/>
          </a:prstGeom>
        </p:spPr>
      </p:pic>
      <p:pic>
        <p:nvPicPr>
          <p:cNvPr id="5" name="Picture 4" descr="rembrandtligh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091" y="3348182"/>
            <a:ext cx="1979987" cy="3015673"/>
          </a:xfrm>
          <a:prstGeom prst="rect">
            <a:avLst/>
          </a:prstGeom>
        </p:spPr>
      </p:pic>
      <p:pic>
        <p:nvPicPr>
          <p:cNvPr id="6" name="Picture 5" descr="rembrandtligh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572" y="3348182"/>
            <a:ext cx="2147339" cy="2366818"/>
          </a:xfrm>
          <a:prstGeom prst="rect">
            <a:avLst/>
          </a:prstGeom>
        </p:spPr>
      </p:pic>
      <p:pic>
        <p:nvPicPr>
          <p:cNvPr id="7" name="Picture 6" descr="rembrandtlight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2264" y="3348182"/>
            <a:ext cx="1916294" cy="2938318"/>
          </a:xfrm>
          <a:prstGeom prst="rect">
            <a:avLst/>
          </a:prstGeom>
        </p:spPr>
      </p:pic>
    </p:spTree>
    <p:extLst>
      <p:ext uri="{BB962C8B-B14F-4D97-AF65-F5344CB8AC3E}">
        <p14:creationId xmlns:p14="http://schemas.microsoft.com/office/powerpoint/2010/main" val="313416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Rembrandt lighting</a:t>
            </a:r>
          </a:p>
        </p:txBody>
      </p:sp>
      <p:sp>
        <p:nvSpPr>
          <p:cNvPr id="3" name="Content Placeholder 2"/>
          <p:cNvSpPr>
            <a:spLocks noGrp="1"/>
          </p:cNvSpPr>
          <p:nvPr>
            <p:ph idx="1"/>
          </p:nvPr>
        </p:nvSpPr>
        <p:spPr>
          <a:xfrm>
            <a:off x="457200" y="1600201"/>
            <a:ext cx="8229600" cy="1678708"/>
          </a:xfrm>
        </p:spPr>
        <p:txBody>
          <a:bodyPr>
            <a:noAutofit/>
          </a:bodyPr>
          <a:lstStyle/>
          <a:p>
            <a:r>
              <a:rPr lang="en-US" sz="2800"/>
              <a:t>High-key lighting features almost no shadows. Low-key features strong contrast.  Note the triangle of light on the cheek, characteristic of this lighting style.</a:t>
            </a:r>
          </a:p>
        </p:txBody>
      </p:sp>
      <p:pic>
        <p:nvPicPr>
          <p:cNvPr id="4" name="Picture 3" descr="rembrandtlight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545" y="3919682"/>
            <a:ext cx="1562099" cy="2395219"/>
          </a:xfrm>
          <a:prstGeom prst="rect">
            <a:avLst/>
          </a:prstGeom>
        </p:spPr>
      </p:pic>
      <p:pic>
        <p:nvPicPr>
          <p:cNvPr id="5" name="Picture 4" descr="rembrandtligh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074" y="3919682"/>
            <a:ext cx="1572618" cy="2395219"/>
          </a:xfrm>
          <a:prstGeom prst="rect">
            <a:avLst/>
          </a:prstGeom>
        </p:spPr>
      </p:pic>
    </p:spTree>
    <p:extLst>
      <p:ext uri="{BB962C8B-B14F-4D97-AF65-F5344CB8AC3E}">
        <p14:creationId xmlns:p14="http://schemas.microsoft.com/office/powerpoint/2010/main" val="257894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Taking it outside</a:t>
            </a:r>
          </a:p>
        </p:txBody>
      </p:sp>
      <p:sp>
        <p:nvSpPr>
          <p:cNvPr id="3" name="Content Placeholder 2"/>
          <p:cNvSpPr>
            <a:spLocks noGrp="1"/>
          </p:cNvSpPr>
          <p:nvPr>
            <p:ph idx="1"/>
          </p:nvPr>
        </p:nvSpPr>
        <p:spPr/>
        <p:txBody>
          <a:bodyPr/>
          <a:lstStyle/>
          <a:p>
            <a:r>
              <a:rPr lang="en-US"/>
              <a:t>Most of us won’t be setting up lights like this for photojournalism.</a:t>
            </a:r>
          </a:p>
          <a:p>
            <a:r>
              <a:rPr lang="en-US"/>
              <a:t>But we can find lighting similar to the classic Rembrandt by looking at ambient light around us.</a:t>
            </a:r>
          </a:p>
        </p:txBody>
      </p:sp>
    </p:spTree>
    <p:extLst>
      <p:ext uri="{BB962C8B-B14F-4D97-AF65-F5344CB8AC3E}">
        <p14:creationId xmlns:p14="http://schemas.microsoft.com/office/powerpoint/2010/main" val="55454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Ambient Rembrandt</a:t>
            </a:r>
          </a:p>
        </p:txBody>
      </p:sp>
      <p:sp>
        <p:nvSpPr>
          <p:cNvPr id="3" name="Content Placeholder 2"/>
          <p:cNvSpPr>
            <a:spLocks noGrp="1"/>
          </p:cNvSpPr>
          <p:nvPr>
            <p:ph idx="1"/>
          </p:nvPr>
        </p:nvSpPr>
        <p:spPr/>
        <p:txBody>
          <a:bodyPr>
            <a:normAutofit/>
          </a:bodyPr>
          <a:lstStyle/>
          <a:p>
            <a:r>
              <a:rPr lang="en-US" sz="2800"/>
              <a:t>Most lighting in the real world comes from more than one source—just as Rembrandt lighting. The source may be a reflection, such as florescent light off white tables to fill shadows.</a:t>
            </a:r>
          </a:p>
          <a:p>
            <a:r>
              <a:rPr lang="en-US" sz="2800"/>
              <a:t>Most ambient lighting includes the strongest light from above. The “key” light is in effect that light.</a:t>
            </a:r>
          </a:p>
        </p:txBody>
      </p:sp>
    </p:spTree>
    <p:extLst>
      <p:ext uri="{BB962C8B-B14F-4D97-AF65-F5344CB8AC3E}">
        <p14:creationId xmlns:p14="http://schemas.microsoft.com/office/powerpoint/2010/main" val="39368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Ambient Rembrandt</a:t>
            </a:r>
          </a:p>
        </p:txBody>
      </p:sp>
      <p:sp>
        <p:nvSpPr>
          <p:cNvPr id="3" name="Content Placeholder 2"/>
          <p:cNvSpPr>
            <a:spLocks noGrp="1"/>
          </p:cNvSpPr>
          <p:nvPr>
            <p:ph idx="1"/>
          </p:nvPr>
        </p:nvSpPr>
        <p:spPr>
          <a:xfrm>
            <a:off x="457200" y="1775191"/>
            <a:ext cx="3260436" cy="4625609"/>
          </a:xfrm>
        </p:spPr>
        <p:txBody>
          <a:bodyPr>
            <a:noAutofit/>
          </a:bodyPr>
          <a:lstStyle/>
          <a:p>
            <a:r>
              <a:rPr lang="en-US" sz="2400"/>
              <a:t>Most basic camera guides tell you to shoot on a sunny day with the sun over your shoulder.</a:t>
            </a:r>
          </a:p>
          <a:p>
            <a:r>
              <a:rPr lang="en-US" sz="2400"/>
              <a:t>This is in effect Rembrandt lighting.</a:t>
            </a:r>
          </a:p>
        </p:txBody>
      </p:sp>
      <p:pic>
        <p:nvPicPr>
          <p:cNvPr id="4" name="Picture 3" descr="portraitlightsetupouts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473" y="1870364"/>
            <a:ext cx="4551697" cy="4629727"/>
          </a:xfrm>
          <a:prstGeom prst="rect">
            <a:avLst/>
          </a:prstGeom>
        </p:spPr>
      </p:pic>
    </p:spTree>
    <p:extLst>
      <p:ext uri="{BB962C8B-B14F-4D97-AF65-F5344CB8AC3E}">
        <p14:creationId xmlns:p14="http://schemas.microsoft.com/office/powerpoint/2010/main" val="397608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Ambient Rembrandt</a:t>
            </a:r>
          </a:p>
        </p:txBody>
      </p:sp>
      <p:sp>
        <p:nvSpPr>
          <p:cNvPr id="3" name="Content Placeholder 2"/>
          <p:cNvSpPr>
            <a:spLocks noGrp="1"/>
          </p:cNvSpPr>
          <p:nvPr>
            <p:ph idx="1"/>
          </p:nvPr>
        </p:nvSpPr>
        <p:spPr/>
        <p:txBody>
          <a:bodyPr>
            <a:noAutofit/>
          </a:bodyPr>
          <a:lstStyle/>
          <a:p>
            <a:pPr marL="118872" indent="0">
              <a:buNone/>
            </a:pPr>
            <a:r>
              <a:rPr lang="en-US" sz="2800"/>
              <a:t>Problems with this approach:</a:t>
            </a:r>
          </a:p>
          <a:p>
            <a:r>
              <a:rPr lang="en-US" sz="2800"/>
              <a:t>The sun is intense, leaving deep shadows.</a:t>
            </a:r>
          </a:p>
          <a:p>
            <a:r>
              <a:rPr lang="en-US" sz="2800"/>
              <a:t>Fill light is generally inadequate, or impossible to arrange.</a:t>
            </a:r>
          </a:p>
          <a:p>
            <a:r>
              <a:rPr lang="en-US" sz="2800"/>
              <a:t>Usually no rim light is available to delineate the subject from the background to emphasize dimension.</a:t>
            </a:r>
          </a:p>
        </p:txBody>
      </p:sp>
    </p:spTree>
    <p:extLst>
      <p:ext uri="{BB962C8B-B14F-4D97-AF65-F5344CB8AC3E}">
        <p14:creationId xmlns:p14="http://schemas.microsoft.com/office/powerpoint/2010/main" val="334117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Ambient Rembrandt</a:t>
            </a:r>
          </a:p>
        </p:txBody>
      </p:sp>
      <p:sp>
        <p:nvSpPr>
          <p:cNvPr id="3" name="Content Placeholder 2"/>
          <p:cNvSpPr>
            <a:spLocks noGrp="1"/>
          </p:cNvSpPr>
          <p:nvPr>
            <p:ph idx="1"/>
          </p:nvPr>
        </p:nvSpPr>
        <p:spPr>
          <a:xfrm>
            <a:off x="457200" y="1775191"/>
            <a:ext cx="4663208" cy="4625609"/>
          </a:xfrm>
        </p:spPr>
        <p:txBody>
          <a:bodyPr/>
          <a:lstStyle/>
          <a:p>
            <a:r>
              <a:rPr lang="en-US"/>
              <a:t>This is typical of “sunlight Rembrandt”: deeply shaded eye sockets. Unattractive.</a:t>
            </a:r>
          </a:p>
        </p:txBody>
      </p:sp>
      <p:pic>
        <p:nvPicPr>
          <p:cNvPr id="4" name="Picture 3" descr="rembrandtambi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408" y="1775191"/>
            <a:ext cx="3713749" cy="4817264"/>
          </a:xfrm>
          <a:prstGeom prst="rect">
            <a:avLst/>
          </a:prstGeom>
        </p:spPr>
      </p:pic>
    </p:spTree>
    <p:extLst>
      <p:ext uri="{BB962C8B-B14F-4D97-AF65-F5344CB8AC3E}">
        <p14:creationId xmlns:p14="http://schemas.microsoft.com/office/powerpoint/2010/main" val="2324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Ambient Rembrandt</a:t>
            </a:r>
          </a:p>
        </p:txBody>
      </p:sp>
      <p:sp>
        <p:nvSpPr>
          <p:cNvPr id="3" name="Content Placeholder 2"/>
          <p:cNvSpPr>
            <a:spLocks noGrp="1"/>
          </p:cNvSpPr>
          <p:nvPr>
            <p:ph idx="1"/>
          </p:nvPr>
        </p:nvSpPr>
        <p:spPr/>
        <p:txBody>
          <a:bodyPr>
            <a:noAutofit/>
          </a:bodyPr>
          <a:lstStyle/>
          <a:p>
            <a:r>
              <a:rPr lang="en-US" sz="2800"/>
              <a:t>The effect is generally the same under florescent lighting, although desks can provide some fill.</a:t>
            </a:r>
          </a:p>
          <a:p>
            <a:r>
              <a:rPr lang="en-US" sz="2800"/>
              <a:t>Many photojournalists add light to an office scene using a flash bounced off a ceiling, or off a piece of white cardboard.</a:t>
            </a:r>
          </a:p>
          <a:p>
            <a:r>
              <a:rPr lang="en-US" sz="2800"/>
              <a:t>Some photographers take foldable white reflectors to add fill light inside or outside.</a:t>
            </a:r>
          </a:p>
        </p:txBody>
      </p:sp>
    </p:spTree>
    <p:extLst>
      <p:ext uri="{BB962C8B-B14F-4D97-AF65-F5344CB8AC3E}">
        <p14:creationId xmlns:p14="http://schemas.microsoft.com/office/powerpoint/2010/main" val="428920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Nature of light</a:t>
            </a:r>
          </a:p>
        </p:txBody>
      </p:sp>
      <p:sp>
        <p:nvSpPr>
          <p:cNvPr id="3" name="Content Placeholder 2"/>
          <p:cNvSpPr>
            <a:spLocks noGrp="1"/>
          </p:cNvSpPr>
          <p:nvPr>
            <p:ph idx="1"/>
          </p:nvPr>
        </p:nvSpPr>
        <p:spPr/>
        <p:txBody>
          <a:bodyPr/>
          <a:lstStyle/>
          <a:p>
            <a:r>
              <a:rPr lang="en-US"/>
              <a:t>Today we know dark is merely an absence of light.</a:t>
            </a:r>
          </a:p>
          <a:p>
            <a:r>
              <a:rPr lang="en-US"/>
              <a:t>Yet visually dark does have a powerful presence in our world and in photographs.</a:t>
            </a:r>
          </a:p>
        </p:txBody>
      </p:sp>
    </p:spTree>
    <p:extLst>
      <p:ext uri="{BB962C8B-B14F-4D97-AF65-F5344CB8AC3E}">
        <p14:creationId xmlns:p14="http://schemas.microsoft.com/office/powerpoint/2010/main" val="352286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Fill flash outside</a:t>
            </a:r>
          </a:p>
        </p:txBody>
      </p:sp>
      <p:sp>
        <p:nvSpPr>
          <p:cNvPr id="3" name="Content Placeholder 2"/>
          <p:cNvSpPr>
            <a:spLocks noGrp="1"/>
          </p:cNvSpPr>
          <p:nvPr>
            <p:ph idx="1"/>
          </p:nvPr>
        </p:nvSpPr>
        <p:spPr/>
        <p:txBody>
          <a:bodyPr/>
          <a:lstStyle/>
          <a:p>
            <a:r>
              <a:rPr lang="en-US"/>
              <a:t>An easier option is to rely on your flash to fill the harsh shadows.</a:t>
            </a:r>
          </a:p>
          <a:p>
            <a:r>
              <a:rPr lang="en-US"/>
              <a:t> Set it to one or two stops less light than your meter indicates. This will avoid having your flash overpower natural light and give an artificial look to your scene.</a:t>
            </a:r>
          </a:p>
          <a:p>
            <a:endParaRPr lang="en-US"/>
          </a:p>
        </p:txBody>
      </p:sp>
    </p:spTree>
    <p:extLst>
      <p:ext uri="{BB962C8B-B14F-4D97-AF65-F5344CB8AC3E}">
        <p14:creationId xmlns:p14="http://schemas.microsoft.com/office/powerpoint/2010/main" val="203009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Fill flash</a:t>
            </a:r>
          </a:p>
        </p:txBody>
      </p:sp>
      <p:sp>
        <p:nvSpPr>
          <p:cNvPr id="3" name="Content Placeholder 2"/>
          <p:cNvSpPr>
            <a:spLocks noGrp="1"/>
          </p:cNvSpPr>
          <p:nvPr>
            <p:ph idx="1"/>
          </p:nvPr>
        </p:nvSpPr>
        <p:spPr/>
        <p:txBody>
          <a:bodyPr/>
          <a:lstStyle/>
          <a:p>
            <a:r>
              <a:rPr lang="en-US"/>
              <a:t>Most photographers, however, avoid the harsh midday sun. Even with fill light, it’s hard to overcome the power of sunlight.</a:t>
            </a:r>
          </a:p>
          <a:p>
            <a:r>
              <a:rPr lang="en-US"/>
              <a:t>Some try to photograph only in the morning or evening, when the light angle is lower, and the light is softer.</a:t>
            </a:r>
          </a:p>
        </p:txBody>
      </p:sp>
    </p:spTree>
    <p:extLst>
      <p:ext uri="{BB962C8B-B14F-4D97-AF65-F5344CB8AC3E}">
        <p14:creationId xmlns:p14="http://schemas.microsoft.com/office/powerpoint/2010/main" val="183483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Ambient light choices</a:t>
            </a:r>
          </a:p>
        </p:txBody>
      </p:sp>
      <p:sp>
        <p:nvSpPr>
          <p:cNvPr id="3" name="Content Placeholder 2"/>
          <p:cNvSpPr>
            <a:spLocks noGrp="1"/>
          </p:cNvSpPr>
          <p:nvPr>
            <p:ph idx="1"/>
          </p:nvPr>
        </p:nvSpPr>
        <p:spPr>
          <a:xfrm>
            <a:off x="457200" y="1600200"/>
            <a:ext cx="8229600" cy="1713345"/>
          </a:xfrm>
        </p:spPr>
        <p:txBody>
          <a:bodyPr>
            <a:normAutofit/>
          </a:bodyPr>
          <a:lstStyle/>
          <a:p>
            <a:r>
              <a:rPr lang="en-US" sz="2800"/>
              <a:t>At dawn or dusk it’s hard to take a bad picture. </a:t>
            </a:r>
          </a:p>
          <a:p>
            <a:r>
              <a:rPr lang="en-US" sz="2800"/>
              <a:t>But its soft quality does not show texture well.</a:t>
            </a:r>
          </a:p>
        </p:txBody>
      </p:sp>
      <p:pic>
        <p:nvPicPr>
          <p:cNvPr id="4" name="Picture 3" descr="dawnlig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072" y="3428857"/>
            <a:ext cx="4346427" cy="3279052"/>
          </a:xfrm>
          <a:prstGeom prst="rect">
            <a:avLst/>
          </a:prstGeom>
        </p:spPr>
      </p:pic>
      <p:pic>
        <p:nvPicPr>
          <p:cNvPr id="5" name="Picture 4" descr="dawnphot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54" y="3428857"/>
            <a:ext cx="2527448" cy="3279052"/>
          </a:xfrm>
          <a:prstGeom prst="rect">
            <a:avLst/>
          </a:prstGeom>
        </p:spPr>
      </p:pic>
    </p:spTree>
    <p:extLst>
      <p:ext uri="{BB962C8B-B14F-4D97-AF65-F5344CB8AC3E}">
        <p14:creationId xmlns:p14="http://schemas.microsoft.com/office/powerpoint/2010/main" val="348099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Fill light in shadows</a:t>
            </a:r>
          </a:p>
        </p:txBody>
      </p:sp>
      <p:sp>
        <p:nvSpPr>
          <p:cNvPr id="3" name="Content Placeholder 2"/>
          <p:cNvSpPr>
            <a:spLocks noGrp="1"/>
          </p:cNvSpPr>
          <p:nvPr>
            <p:ph idx="1"/>
          </p:nvPr>
        </p:nvSpPr>
        <p:spPr/>
        <p:txBody>
          <a:bodyPr/>
          <a:lstStyle/>
          <a:p>
            <a:r>
              <a:rPr lang="en-US"/>
              <a:t>If you can’t get out early or late, you can avoid harsh sun by seeking shady areas.</a:t>
            </a:r>
          </a:p>
          <a:p>
            <a:r>
              <a:rPr lang="en-US"/>
              <a:t>Often, however, you’ll have to add fill, because faces will be too dark.</a:t>
            </a:r>
          </a:p>
        </p:txBody>
      </p:sp>
    </p:spTree>
    <p:extLst>
      <p:ext uri="{BB962C8B-B14F-4D97-AF65-F5344CB8AC3E}">
        <p14:creationId xmlns:p14="http://schemas.microsoft.com/office/powerpoint/2010/main" val="108659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Filling the shadows</a:t>
            </a:r>
          </a:p>
        </p:txBody>
      </p:sp>
      <p:sp>
        <p:nvSpPr>
          <p:cNvPr id="3" name="Content Placeholder 2"/>
          <p:cNvSpPr>
            <a:spLocks noGrp="1"/>
          </p:cNvSpPr>
          <p:nvPr>
            <p:ph idx="1"/>
          </p:nvPr>
        </p:nvSpPr>
        <p:spPr>
          <a:xfrm>
            <a:off x="457200" y="1775191"/>
            <a:ext cx="5211618" cy="4625609"/>
          </a:xfrm>
        </p:spPr>
        <p:txBody>
          <a:bodyPr>
            <a:noAutofit/>
          </a:bodyPr>
          <a:lstStyle/>
          <a:p>
            <a:r>
              <a:rPr lang="en-US" sz="2400"/>
              <a:t>In this series of department mugshots, I moved to the shade to avoid harsh sun, and tried a large f/stop to blur the background.</a:t>
            </a:r>
          </a:p>
          <a:p>
            <a:r>
              <a:rPr lang="en-US" sz="2400"/>
              <a:t>But I still added a little fill light from my camera flash.</a:t>
            </a:r>
          </a:p>
          <a:p>
            <a:r>
              <a:rPr lang="en-US" sz="2400"/>
              <a:t>I underexposed the flash by one stop.</a:t>
            </a:r>
          </a:p>
        </p:txBody>
      </p:sp>
      <p:pic>
        <p:nvPicPr>
          <p:cNvPr id="4" name="Picture 3" descr="filllight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9637" y="1985818"/>
            <a:ext cx="3186624" cy="3913909"/>
          </a:xfrm>
          <a:prstGeom prst="rect">
            <a:avLst/>
          </a:prstGeom>
        </p:spPr>
      </p:pic>
    </p:spTree>
    <p:extLst>
      <p:ext uri="{BB962C8B-B14F-4D97-AF65-F5344CB8AC3E}">
        <p14:creationId xmlns:p14="http://schemas.microsoft.com/office/powerpoint/2010/main" val="25837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Fill light inside</a:t>
            </a:r>
          </a:p>
        </p:txBody>
      </p:sp>
      <p:sp>
        <p:nvSpPr>
          <p:cNvPr id="3" name="Content Placeholder 2"/>
          <p:cNvSpPr>
            <a:spLocks noGrp="1"/>
          </p:cNvSpPr>
          <p:nvPr>
            <p:ph idx="1"/>
          </p:nvPr>
        </p:nvSpPr>
        <p:spPr>
          <a:xfrm>
            <a:off x="457200" y="1775191"/>
            <a:ext cx="6305189" cy="4625609"/>
          </a:xfrm>
        </p:spPr>
        <p:txBody>
          <a:bodyPr>
            <a:normAutofit/>
          </a:bodyPr>
          <a:lstStyle/>
          <a:p>
            <a:r>
              <a:rPr lang="en-US" sz="2400"/>
              <a:t>Often we need fill light inside as well.</a:t>
            </a:r>
          </a:p>
          <a:p>
            <a:r>
              <a:rPr lang="en-US" sz="2400"/>
              <a:t>Window light can be soft, but also can be harsh. Add a reflector or fill flash.</a:t>
            </a:r>
          </a:p>
          <a:p>
            <a:r>
              <a:rPr lang="en-US" sz="2400"/>
              <a:t>The fill flash in this photo is a little too harsh for me—the shadows behind the foreground face are deep and sharp. But it’s pretty good.</a:t>
            </a:r>
          </a:p>
          <a:p>
            <a:endParaRPr lang="en-US" sz="2400"/>
          </a:p>
        </p:txBody>
      </p:sp>
      <p:pic>
        <p:nvPicPr>
          <p:cNvPr id="4" name="Picture 3" descr="filllight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2389" y="1620982"/>
            <a:ext cx="2381611" cy="4779818"/>
          </a:xfrm>
          <a:prstGeom prst="rect">
            <a:avLst/>
          </a:prstGeom>
        </p:spPr>
      </p:pic>
    </p:spTree>
    <p:extLst>
      <p:ext uri="{BB962C8B-B14F-4D97-AF65-F5344CB8AC3E}">
        <p14:creationId xmlns:p14="http://schemas.microsoft.com/office/powerpoint/2010/main" val="206278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Overcast light</a:t>
            </a:r>
          </a:p>
        </p:txBody>
      </p:sp>
      <p:sp>
        <p:nvSpPr>
          <p:cNvPr id="3" name="Content Placeholder 2"/>
          <p:cNvSpPr>
            <a:spLocks noGrp="1"/>
          </p:cNvSpPr>
          <p:nvPr>
            <p:ph idx="1"/>
          </p:nvPr>
        </p:nvSpPr>
        <p:spPr>
          <a:xfrm>
            <a:off x="457200" y="1775191"/>
            <a:ext cx="3641436" cy="4625609"/>
          </a:xfrm>
        </p:spPr>
        <p:txBody>
          <a:bodyPr>
            <a:noAutofit/>
          </a:bodyPr>
          <a:lstStyle/>
          <a:p>
            <a:r>
              <a:rPr lang="en-US" sz="2400"/>
              <a:t>Because sunlight in the middle of the day is so difficult, we often wait for an overcast day to shoot outside.</a:t>
            </a:r>
          </a:p>
          <a:p>
            <a:r>
              <a:rPr lang="en-US" sz="2400"/>
              <a:t>The light is more foregiving, and we can more easily get detail into shadow areas.</a:t>
            </a:r>
          </a:p>
        </p:txBody>
      </p:sp>
      <p:pic>
        <p:nvPicPr>
          <p:cNvPr id="4" name="Picture 3" descr="japanshri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636" y="1775191"/>
            <a:ext cx="5045364" cy="3670018"/>
          </a:xfrm>
          <a:prstGeom prst="rect">
            <a:avLst/>
          </a:prstGeom>
        </p:spPr>
      </p:pic>
    </p:spTree>
    <p:extLst>
      <p:ext uri="{BB962C8B-B14F-4D97-AF65-F5344CB8AC3E}">
        <p14:creationId xmlns:p14="http://schemas.microsoft.com/office/powerpoint/2010/main" val="298821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Overcast</a:t>
            </a:r>
          </a:p>
        </p:txBody>
      </p:sp>
      <p:sp>
        <p:nvSpPr>
          <p:cNvPr id="3" name="Content Placeholder 2"/>
          <p:cNvSpPr>
            <a:spLocks noGrp="1"/>
          </p:cNvSpPr>
          <p:nvPr>
            <p:ph idx="1"/>
          </p:nvPr>
        </p:nvSpPr>
        <p:spPr/>
        <p:txBody>
          <a:bodyPr>
            <a:normAutofit/>
          </a:bodyPr>
          <a:lstStyle/>
          <a:p>
            <a:r>
              <a:rPr lang="en-US" sz="2400"/>
              <a:t>But the soft light of overcast days also does not emphasize interesting textures or shadows.</a:t>
            </a:r>
          </a:p>
          <a:p>
            <a:r>
              <a:rPr lang="en-US" sz="2400"/>
              <a:t>Colors are desaturated.</a:t>
            </a:r>
          </a:p>
          <a:p>
            <a:r>
              <a:rPr lang="en-US" sz="2400"/>
              <a:t>Some work in Photoshop will help, but you can’t make a software picture you haven’t taken with a camera.</a:t>
            </a:r>
          </a:p>
          <a:p>
            <a:r>
              <a:rPr lang="en-US" sz="2400"/>
              <a:t>Sports on overcast days becomes difficult, because you need a fast shutter speed.</a:t>
            </a:r>
          </a:p>
        </p:txBody>
      </p:sp>
    </p:spTree>
    <p:extLst>
      <p:ext uri="{BB962C8B-B14F-4D97-AF65-F5344CB8AC3E}">
        <p14:creationId xmlns:p14="http://schemas.microsoft.com/office/powerpoint/2010/main" val="362218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Improving overcast days</a:t>
            </a:r>
          </a:p>
        </p:txBody>
      </p:sp>
      <p:sp>
        <p:nvSpPr>
          <p:cNvPr id="3" name="Content Placeholder 2"/>
          <p:cNvSpPr>
            <a:spLocks noGrp="1"/>
          </p:cNvSpPr>
          <p:nvPr>
            <p:ph idx="1"/>
          </p:nvPr>
        </p:nvSpPr>
        <p:spPr>
          <a:xfrm>
            <a:off x="457200" y="1775191"/>
            <a:ext cx="8501918" cy="4625609"/>
          </a:xfrm>
        </p:spPr>
        <p:txBody>
          <a:bodyPr/>
          <a:lstStyle/>
          <a:p>
            <a:r>
              <a:rPr lang="en-US"/>
              <a:t>Here’s some improvement.</a:t>
            </a:r>
          </a:p>
        </p:txBody>
      </p:sp>
      <p:pic>
        <p:nvPicPr>
          <p:cNvPr id="4" name="Picture 3" descr="japanshri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18" y="2923309"/>
            <a:ext cx="3891847" cy="2830945"/>
          </a:xfrm>
          <a:prstGeom prst="rect">
            <a:avLst/>
          </a:prstGeom>
        </p:spPr>
      </p:pic>
      <p:pic>
        <p:nvPicPr>
          <p:cNvPr id="5" name="Picture 4" descr="japanshrine201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909" y="2923309"/>
            <a:ext cx="4791209" cy="3193724"/>
          </a:xfrm>
          <a:prstGeom prst="rect">
            <a:avLst/>
          </a:prstGeom>
        </p:spPr>
      </p:pic>
    </p:spTree>
    <p:extLst>
      <p:ext uri="{BB962C8B-B14F-4D97-AF65-F5344CB8AC3E}">
        <p14:creationId xmlns:p14="http://schemas.microsoft.com/office/powerpoint/2010/main" val="20021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Hazy sun</a:t>
            </a:r>
          </a:p>
        </p:txBody>
      </p:sp>
      <p:sp>
        <p:nvSpPr>
          <p:cNvPr id="3" name="Content Placeholder 2"/>
          <p:cNvSpPr>
            <a:spLocks noGrp="1"/>
          </p:cNvSpPr>
          <p:nvPr>
            <p:ph idx="1"/>
          </p:nvPr>
        </p:nvSpPr>
        <p:spPr>
          <a:xfrm>
            <a:off x="457200" y="1600201"/>
            <a:ext cx="8229600" cy="1378526"/>
          </a:xfrm>
        </p:spPr>
        <p:txBody>
          <a:bodyPr/>
          <a:lstStyle/>
          <a:p>
            <a:r>
              <a:rPr lang="en-US"/>
              <a:t>Best bet for daytime photos outside is wait for the lightly overcast, but still bright, day.</a:t>
            </a:r>
          </a:p>
        </p:txBody>
      </p:sp>
      <p:pic>
        <p:nvPicPr>
          <p:cNvPr id="4" name="Picture 3" descr="orlando20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182" y="3125354"/>
            <a:ext cx="6373091" cy="3591093"/>
          </a:xfrm>
          <a:prstGeom prst="rect">
            <a:avLst/>
          </a:prstGeom>
        </p:spPr>
      </p:pic>
    </p:spTree>
    <p:extLst>
      <p:ext uri="{BB962C8B-B14F-4D97-AF65-F5344CB8AC3E}">
        <p14:creationId xmlns:p14="http://schemas.microsoft.com/office/powerpoint/2010/main" val="421821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Physics of light</a:t>
            </a:r>
          </a:p>
        </p:txBody>
      </p:sp>
      <p:sp>
        <p:nvSpPr>
          <p:cNvPr id="3" name="Content Placeholder 2"/>
          <p:cNvSpPr>
            <a:spLocks noGrp="1"/>
          </p:cNvSpPr>
          <p:nvPr>
            <p:ph idx="1"/>
          </p:nvPr>
        </p:nvSpPr>
        <p:spPr/>
        <p:txBody>
          <a:bodyPr/>
          <a:lstStyle/>
          <a:p>
            <a:r>
              <a:rPr lang="en-US"/>
              <a:t>Light theory today says light behaves sometimes like particles, sometimes like waves.</a:t>
            </a:r>
          </a:p>
          <a:p>
            <a:r>
              <a:rPr lang="en-US"/>
              <a:t>It is part of a much larger electromagnetic spectrum.</a:t>
            </a:r>
          </a:p>
        </p:txBody>
      </p:sp>
    </p:spTree>
    <p:extLst>
      <p:ext uri="{BB962C8B-B14F-4D97-AF65-F5344CB8AC3E}">
        <p14:creationId xmlns:p14="http://schemas.microsoft.com/office/powerpoint/2010/main" val="72048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Flash</a:t>
            </a:r>
          </a:p>
        </p:txBody>
      </p:sp>
      <p:sp>
        <p:nvSpPr>
          <p:cNvPr id="3" name="Content Placeholder 2"/>
          <p:cNvSpPr>
            <a:spLocks noGrp="1"/>
          </p:cNvSpPr>
          <p:nvPr>
            <p:ph idx="1"/>
          </p:nvPr>
        </p:nvSpPr>
        <p:spPr/>
        <p:txBody>
          <a:bodyPr>
            <a:noAutofit/>
          </a:bodyPr>
          <a:lstStyle/>
          <a:p>
            <a:r>
              <a:rPr lang="en-US" sz="2400"/>
              <a:t>So from this discussion we can presume that advanced photographers seldom use flash the way the rest of us do: based on the pop-up model attached to the camera.</a:t>
            </a:r>
          </a:p>
          <a:p>
            <a:r>
              <a:rPr lang="en-US" sz="2400"/>
              <a:t>Instead, we can use it as a fill light (always set a stop or two underexposed).</a:t>
            </a:r>
          </a:p>
          <a:p>
            <a:r>
              <a:rPr lang="en-US" sz="2400"/>
              <a:t>Or we can use a separate unit and bounce it off a ceiling or wall.</a:t>
            </a:r>
          </a:p>
        </p:txBody>
      </p:sp>
    </p:spTree>
    <p:extLst>
      <p:ext uri="{BB962C8B-B14F-4D97-AF65-F5344CB8AC3E}">
        <p14:creationId xmlns:p14="http://schemas.microsoft.com/office/powerpoint/2010/main" val="121876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Combining ambient and flash</a:t>
            </a:r>
          </a:p>
        </p:txBody>
      </p:sp>
      <p:sp>
        <p:nvSpPr>
          <p:cNvPr id="3" name="Content Placeholder 2"/>
          <p:cNvSpPr>
            <a:spLocks noGrp="1"/>
          </p:cNvSpPr>
          <p:nvPr>
            <p:ph idx="1"/>
          </p:nvPr>
        </p:nvSpPr>
        <p:spPr>
          <a:xfrm>
            <a:off x="457200" y="1600201"/>
            <a:ext cx="8229600" cy="2071254"/>
          </a:xfrm>
        </p:spPr>
        <p:txBody>
          <a:bodyPr>
            <a:noAutofit/>
          </a:bodyPr>
          <a:lstStyle/>
          <a:p>
            <a:r>
              <a:rPr lang="en-US" sz="2400"/>
              <a:t>Sometimes we can combine ambient light and flash to interesting effect.</a:t>
            </a:r>
          </a:p>
          <a:p>
            <a:r>
              <a:rPr lang="en-US" sz="2400"/>
              <a:t>Below the shutter speed is slow enough to collect light while the flash freezes some of the action.</a:t>
            </a:r>
          </a:p>
        </p:txBody>
      </p:sp>
      <p:pic>
        <p:nvPicPr>
          <p:cNvPr id="4" name="Picture 3" descr="disneywor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392" y="3889600"/>
            <a:ext cx="4012045" cy="2968400"/>
          </a:xfrm>
          <a:prstGeom prst="rect">
            <a:avLst/>
          </a:prstGeom>
        </p:spPr>
      </p:pic>
    </p:spTree>
    <p:extLst>
      <p:ext uri="{BB962C8B-B14F-4D97-AF65-F5344CB8AC3E}">
        <p14:creationId xmlns:p14="http://schemas.microsoft.com/office/powerpoint/2010/main" val="211200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Desperation: flash on camera</a:t>
            </a:r>
          </a:p>
        </p:txBody>
      </p:sp>
      <p:sp>
        <p:nvSpPr>
          <p:cNvPr id="3" name="Content Placeholder 2"/>
          <p:cNvSpPr>
            <a:spLocks noGrp="1"/>
          </p:cNvSpPr>
          <p:nvPr>
            <p:ph idx="1"/>
          </p:nvPr>
        </p:nvSpPr>
        <p:spPr/>
        <p:txBody>
          <a:bodyPr/>
          <a:lstStyle/>
          <a:p>
            <a:r>
              <a:rPr lang="en-US"/>
              <a:t>If you must use flash on camera, keep in mind it looks best if the room is fairly bright. </a:t>
            </a:r>
          </a:p>
          <a:p>
            <a:r>
              <a:rPr lang="en-US"/>
              <a:t>Turn on all the lights you can to add detail to the gloom left by a flash.</a:t>
            </a:r>
          </a:p>
        </p:txBody>
      </p:sp>
    </p:spTree>
    <p:extLst>
      <p:ext uri="{BB962C8B-B14F-4D97-AF65-F5344CB8AC3E}">
        <p14:creationId xmlns:p14="http://schemas.microsoft.com/office/powerpoint/2010/main" val="251356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Flash on camera</a:t>
            </a:r>
          </a:p>
        </p:txBody>
      </p:sp>
      <p:sp>
        <p:nvSpPr>
          <p:cNvPr id="3" name="Content Placeholder 2"/>
          <p:cNvSpPr>
            <a:spLocks noGrp="1"/>
          </p:cNvSpPr>
          <p:nvPr>
            <p:ph idx="1"/>
          </p:nvPr>
        </p:nvSpPr>
        <p:spPr>
          <a:xfrm>
            <a:off x="457200" y="1600200"/>
            <a:ext cx="4114800" cy="4525963"/>
          </a:xfrm>
        </p:spPr>
        <p:txBody>
          <a:bodyPr>
            <a:noAutofit/>
          </a:bodyPr>
          <a:lstStyle/>
          <a:p>
            <a:r>
              <a:rPr lang="en-US" sz="2800"/>
              <a:t>I did rely on my flash for this self-timed group shot, but the extra light in the room helped somewhat. The flash reflections should be fixed in Photoshop.</a:t>
            </a:r>
          </a:p>
        </p:txBody>
      </p:sp>
      <p:pic>
        <p:nvPicPr>
          <p:cNvPr id="4" name="Picture 3" descr="familyflori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032000"/>
            <a:ext cx="3828780" cy="3091873"/>
          </a:xfrm>
          <a:prstGeom prst="rect">
            <a:avLst/>
          </a:prstGeom>
        </p:spPr>
      </p:pic>
    </p:spTree>
    <p:extLst>
      <p:ext uri="{BB962C8B-B14F-4D97-AF65-F5344CB8AC3E}">
        <p14:creationId xmlns:p14="http://schemas.microsoft.com/office/powerpoint/2010/main" val="4460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light sources</a:t>
            </a:r>
          </a:p>
        </p:txBody>
      </p:sp>
      <p:sp>
        <p:nvSpPr>
          <p:cNvPr id="3" name="Content Placeholder 2"/>
          <p:cNvSpPr>
            <a:spLocks noGrp="1"/>
          </p:cNvSpPr>
          <p:nvPr>
            <p:ph idx="1"/>
          </p:nvPr>
        </p:nvSpPr>
        <p:spPr>
          <a:xfrm>
            <a:off x="457200" y="1775191"/>
            <a:ext cx="3717638" cy="4625609"/>
          </a:xfrm>
        </p:spPr>
        <p:txBody>
          <a:bodyPr>
            <a:noAutofit/>
          </a:bodyPr>
          <a:lstStyle/>
          <a:p>
            <a:r>
              <a:rPr lang="en-US" sz="2800"/>
              <a:t>Don’t overlook less common light sources.</a:t>
            </a:r>
          </a:p>
          <a:p>
            <a:r>
              <a:rPr lang="en-US" sz="2800"/>
              <a:t>I’ve left the lamp in this photo so you can see the light source, incandescent light.</a:t>
            </a:r>
          </a:p>
        </p:txBody>
      </p:sp>
      <p:pic>
        <p:nvPicPr>
          <p:cNvPr id="4" name="Picture 3" descr="incandescentligh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838" y="1916546"/>
            <a:ext cx="4840194" cy="4040909"/>
          </a:xfrm>
          <a:prstGeom prst="rect">
            <a:avLst/>
          </a:prstGeom>
        </p:spPr>
      </p:pic>
    </p:spTree>
    <p:extLst>
      <p:ext uri="{BB962C8B-B14F-4D97-AF65-F5344CB8AC3E}">
        <p14:creationId xmlns:p14="http://schemas.microsoft.com/office/powerpoint/2010/main" val="57136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light sources</a:t>
            </a:r>
          </a:p>
        </p:txBody>
      </p:sp>
      <p:sp>
        <p:nvSpPr>
          <p:cNvPr id="3" name="Content Placeholder 2"/>
          <p:cNvSpPr>
            <a:spLocks noGrp="1"/>
          </p:cNvSpPr>
          <p:nvPr>
            <p:ph idx="1"/>
          </p:nvPr>
        </p:nvSpPr>
        <p:spPr>
          <a:xfrm>
            <a:off x="457200" y="1600201"/>
            <a:ext cx="8229600" cy="1384300"/>
          </a:xfrm>
        </p:spPr>
        <p:txBody>
          <a:bodyPr/>
          <a:lstStyle/>
          <a:p>
            <a:r>
              <a:rPr lang="en-US"/>
              <a:t>Note the light actually reflects off the opposite wall to help fill shadows.</a:t>
            </a:r>
          </a:p>
        </p:txBody>
      </p:sp>
      <p:pic>
        <p:nvPicPr>
          <p:cNvPr id="4" name="Picture 3" descr="incandescentligh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7656" y="3151911"/>
            <a:ext cx="4300857" cy="3590636"/>
          </a:xfrm>
          <a:prstGeom prst="rect">
            <a:avLst/>
          </a:prstGeom>
        </p:spPr>
      </p:pic>
    </p:spTree>
    <p:extLst>
      <p:ext uri="{BB962C8B-B14F-4D97-AF65-F5344CB8AC3E}">
        <p14:creationId xmlns:p14="http://schemas.microsoft.com/office/powerpoint/2010/main" val="76904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Fire </a:t>
            </a:r>
          </a:p>
        </p:txBody>
      </p:sp>
      <p:sp>
        <p:nvSpPr>
          <p:cNvPr id="3" name="Content Placeholder 2"/>
          <p:cNvSpPr>
            <a:spLocks noGrp="1"/>
          </p:cNvSpPr>
          <p:nvPr>
            <p:ph idx="1"/>
          </p:nvPr>
        </p:nvSpPr>
        <p:spPr>
          <a:xfrm>
            <a:off x="457200" y="1778001"/>
            <a:ext cx="4386118" cy="3047999"/>
          </a:xfrm>
        </p:spPr>
        <p:txBody>
          <a:bodyPr/>
          <a:lstStyle/>
          <a:p>
            <a:r>
              <a:rPr lang="en-US"/>
              <a:t>Here we have a combination of fire light and ambient light at dusk.</a:t>
            </a:r>
          </a:p>
        </p:txBody>
      </p:sp>
      <p:pic>
        <p:nvPicPr>
          <p:cNvPr id="4" name="Picture 3" descr="firelig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3318" y="2149764"/>
            <a:ext cx="3371749" cy="4200236"/>
          </a:xfrm>
          <a:prstGeom prst="rect">
            <a:avLst/>
          </a:prstGeom>
        </p:spPr>
      </p:pic>
    </p:spTree>
    <p:extLst>
      <p:ext uri="{BB962C8B-B14F-4D97-AF65-F5344CB8AC3E}">
        <p14:creationId xmlns:p14="http://schemas.microsoft.com/office/powerpoint/2010/main" val="366307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Fire</a:t>
            </a:r>
          </a:p>
        </p:txBody>
      </p:sp>
      <p:sp>
        <p:nvSpPr>
          <p:cNvPr id="3" name="Content Placeholder 2"/>
          <p:cNvSpPr>
            <a:spLocks noGrp="1"/>
          </p:cNvSpPr>
          <p:nvPr>
            <p:ph idx="1"/>
          </p:nvPr>
        </p:nvSpPr>
        <p:spPr>
          <a:xfrm>
            <a:off x="457200" y="1600201"/>
            <a:ext cx="8229600" cy="1482435"/>
          </a:xfrm>
        </p:spPr>
        <p:txBody>
          <a:bodyPr/>
          <a:lstStyle/>
          <a:p>
            <a:r>
              <a:rPr lang="en-US"/>
              <a:t>Or even a candle.</a:t>
            </a:r>
          </a:p>
          <a:p>
            <a:r>
              <a:rPr lang="en-US"/>
              <a:t>Often this weak intensity needs a little fill.</a:t>
            </a:r>
          </a:p>
        </p:txBody>
      </p:sp>
      <p:pic>
        <p:nvPicPr>
          <p:cNvPr id="4" name="Picture 3" descr="candllig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291" y="3302000"/>
            <a:ext cx="4152900" cy="3098800"/>
          </a:xfrm>
          <a:prstGeom prst="rect">
            <a:avLst/>
          </a:prstGeom>
        </p:spPr>
      </p:pic>
    </p:spTree>
    <p:extLst>
      <p:ext uri="{BB962C8B-B14F-4D97-AF65-F5344CB8AC3E}">
        <p14:creationId xmlns:p14="http://schemas.microsoft.com/office/powerpoint/2010/main" val="332769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Weather</a:t>
            </a:r>
          </a:p>
        </p:txBody>
      </p:sp>
      <p:sp>
        <p:nvSpPr>
          <p:cNvPr id="3" name="Content Placeholder 2"/>
          <p:cNvSpPr>
            <a:spLocks noGrp="1"/>
          </p:cNvSpPr>
          <p:nvPr>
            <p:ph idx="1"/>
          </p:nvPr>
        </p:nvSpPr>
        <p:spPr/>
        <p:txBody>
          <a:bodyPr/>
          <a:lstStyle/>
          <a:p>
            <a:r>
              <a:rPr lang="en-US"/>
              <a:t>People sometimes put their cameras away when the weather gets bad.</a:t>
            </a:r>
          </a:p>
          <a:p>
            <a:r>
              <a:rPr lang="en-US"/>
              <a:t>But it’s counterintuitive: Sunny midday is the worst time to take pictures. During a storm might be the best.</a:t>
            </a:r>
          </a:p>
        </p:txBody>
      </p:sp>
    </p:spTree>
    <p:extLst>
      <p:ext uri="{BB962C8B-B14F-4D97-AF65-F5344CB8AC3E}">
        <p14:creationId xmlns:p14="http://schemas.microsoft.com/office/powerpoint/2010/main" val="11476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Rain</a:t>
            </a:r>
          </a:p>
        </p:txBody>
      </p:sp>
      <p:sp>
        <p:nvSpPr>
          <p:cNvPr id="3" name="Content Placeholder 2"/>
          <p:cNvSpPr>
            <a:spLocks noGrp="1"/>
          </p:cNvSpPr>
          <p:nvPr>
            <p:ph idx="1"/>
          </p:nvPr>
        </p:nvSpPr>
        <p:spPr>
          <a:xfrm>
            <a:off x="457200" y="1600200"/>
            <a:ext cx="5918200" cy="4525963"/>
          </a:xfrm>
        </p:spPr>
        <p:txBody>
          <a:bodyPr/>
          <a:lstStyle/>
          <a:p>
            <a:r>
              <a:rPr lang="en-US"/>
              <a:t>Rain adds reflections and patterns.</a:t>
            </a:r>
          </a:p>
        </p:txBody>
      </p:sp>
      <p:pic>
        <p:nvPicPr>
          <p:cNvPr id="4" name="Picture 3" descr="rai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5400" y="1600200"/>
            <a:ext cx="2651769" cy="5023121"/>
          </a:xfrm>
          <a:prstGeom prst="rect">
            <a:avLst/>
          </a:prstGeom>
        </p:spPr>
      </p:pic>
    </p:spTree>
    <p:extLst>
      <p:ext uri="{BB962C8B-B14F-4D97-AF65-F5344CB8AC3E}">
        <p14:creationId xmlns:p14="http://schemas.microsoft.com/office/powerpoint/2010/main" val="395339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Electromagnetic spectrum </a:t>
            </a:r>
          </a:p>
        </p:txBody>
      </p:sp>
      <p:sp>
        <p:nvSpPr>
          <p:cNvPr id="3" name="Content Placeholder 2"/>
          <p:cNvSpPr>
            <a:spLocks noGrp="1"/>
          </p:cNvSpPr>
          <p:nvPr>
            <p:ph idx="1"/>
          </p:nvPr>
        </p:nvSpPr>
        <p:spPr>
          <a:xfrm>
            <a:off x="457200" y="1600201"/>
            <a:ext cx="8229600" cy="2740890"/>
          </a:xfrm>
        </p:spPr>
        <p:txBody>
          <a:bodyPr/>
          <a:lstStyle/>
          <a:p>
            <a:r>
              <a:rPr lang="en-US"/>
              <a:t>The spectrum includes infrared, ultraviolet, radio, xrays, all of which we can’t detect.</a:t>
            </a:r>
          </a:p>
        </p:txBody>
      </p:sp>
      <p:pic>
        <p:nvPicPr>
          <p:cNvPr id="4" name="Picture 3" descr="electromagneticspectr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4141355"/>
            <a:ext cx="6553200" cy="2616200"/>
          </a:xfrm>
          <a:prstGeom prst="rect">
            <a:avLst/>
          </a:prstGeom>
        </p:spPr>
      </p:pic>
    </p:spTree>
    <p:extLst>
      <p:ext uri="{BB962C8B-B14F-4D97-AF65-F5344CB8AC3E}">
        <p14:creationId xmlns:p14="http://schemas.microsoft.com/office/powerpoint/2010/main" val="38367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Fog</a:t>
            </a:r>
          </a:p>
        </p:txBody>
      </p:sp>
      <p:sp>
        <p:nvSpPr>
          <p:cNvPr id="5" name="Content Placeholder 4"/>
          <p:cNvSpPr>
            <a:spLocks noGrp="1"/>
          </p:cNvSpPr>
          <p:nvPr>
            <p:ph idx="1"/>
          </p:nvPr>
        </p:nvSpPr>
        <p:spPr>
          <a:xfrm>
            <a:off x="457200" y="1600200"/>
            <a:ext cx="3187700" cy="4525963"/>
          </a:xfrm>
        </p:spPr>
        <p:txBody>
          <a:bodyPr/>
          <a:lstStyle/>
          <a:p>
            <a:r>
              <a:rPr lang="en-US"/>
              <a:t>Fog adds mystery to everyday scenes.</a:t>
            </a:r>
          </a:p>
        </p:txBody>
      </p:sp>
      <p:pic>
        <p:nvPicPr>
          <p:cNvPr id="6" name="Content Placeholder 3" descr="snowandfog.jpg"/>
          <p:cNvPicPr>
            <a:picLocks noChangeAspect="1"/>
          </p:cNvPicPr>
          <p:nvPr/>
        </p:nvPicPr>
        <p:blipFill>
          <a:blip r:embed="rId2" cstate="print">
            <a:extLst>
              <a:ext uri="{28A0092B-C50C-407E-A947-70E740481C1C}">
                <a14:useLocalDpi xmlns:a14="http://schemas.microsoft.com/office/drawing/2010/main" val="0"/>
              </a:ext>
            </a:extLst>
          </a:blip>
          <a:srcRect t="6645" b="6645"/>
          <a:stretch>
            <a:fillRect/>
          </a:stretch>
        </p:blipFill>
        <p:spPr>
          <a:xfrm>
            <a:off x="2857500" y="2235200"/>
            <a:ext cx="6286500" cy="3457333"/>
          </a:xfrm>
          <a:prstGeom prst="rect">
            <a:avLst/>
          </a:prstGeom>
        </p:spPr>
      </p:pic>
    </p:spTree>
    <p:extLst>
      <p:ext uri="{BB962C8B-B14F-4D97-AF65-F5344CB8AC3E}">
        <p14:creationId xmlns:p14="http://schemas.microsoft.com/office/powerpoint/2010/main" val="310895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Night</a:t>
            </a:r>
          </a:p>
        </p:txBody>
      </p:sp>
      <p:sp>
        <p:nvSpPr>
          <p:cNvPr id="3" name="Content Placeholder 2"/>
          <p:cNvSpPr>
            <a:spLocks noGrp="1"/>
          </p:cNvSpPr>
          <p:nvPr>
            <p:ph idx="1"/>
          </p:nvPr>
        </p:nvSpPr>
        <p:spPr>
          <a:xfrm>
            <a:off x="457200" y="1600200"/>
            <a:ext cx="2946400" cy="4525963"/>
          </a:xfrm>
        </p:spPr>
        <p:txBody>
          <a:bodyPr>
            <a:noAutofit/>
          </a:bodyPr>
          <a:lstStyle/>
          <a:p>
            <a:r>
              <a:rPr lang="en-US" sz="2800"/>
              <a:t>Try a night scene! You often will get more interesting results by underexposing a stop or so.</a:t>
            </a:r>
          </a:p>
        </p:txBody>
      </p:sp>
      <p:pic>
        <p:nvPicPr>
          <p:cNvPr id="5" name="Picture 4" descr="disneynig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600" y="1968500"/>
            <a:ext cx="5410200" cy="3835400"/>
          </a:xfrm>
          <a:prstGeom prst="rect">
            <a:avLst/>
          </a:prstGeom>
        </p:spPr>
      </p:pic>
    </p:spTree>
    <p:extLst>
      <p:ext uri="{BB962C8B-B14F-4D97-AF65-F5344CB8AC3E}">
        <p14:creationId xmlns:p14="http://schemas.microsoft.com/office/powerpoint/2010/main" val="69846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Sunsets</a:t>
            </a:r>
          </a:p>
        </p:txBody>
      </p:sp>
      <p:sp>
        <p:nvSpPr>
          <p:cNvPr id="3" name="Content Placeholder 2"/>
          <p:cNvSpPr>
            <a:spLocks noGrp="1"/>
          </p:cNvSpPr>
          <p:nvPr>
            <p:ph idx="1"/>
          </p:nvPr>
        </p:nvSpPr>
        <p:spPr>
          <a:xfrm>
            <a:off x="228600" y="1727199"/>
            <a:ext cx="7823200" cy="927101"/>
          </a:xfrm>
        </p:spPr>
        <p:txBody>
          <a:bodyPr>
            <a:noAutofit/>
          </a:bodyPr>
          <a:lstStyle/>
          <a:p>
            <a:r>
              <a:rPr lang="en-US" sz="2800"/>
              <a:t>Most editors reject sunsets as cliché, but if you can make it really different, it might work. </a:t>
            </a:r>
          </a:p>
        </p:txBody>
      </p:sp>
      <p:pic>
        <p:nvPicPr>
          <p:cNvPr id="4" name="Picture 3" descr="sunsetcyclin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3340100"/>
            <a:ext cx="6350000" cy="3517900"/>
          </a:xfrm>
          <a:prstGeom prst="rect">
            <a:avLst/>
          </a:prstGeom>
        </p:spPr>
      </p:pic>
    </p:spTree>
    <p:extLst>
      <p:ext uri="{BB962C8B-B14F-4D97-AF65-F5344CB8AC3E}">
        <p14:creationId xmlns:p14="http://schemas.microsoft.com/office/powerpoint/2010/main" val="226695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Light as waves</a:t>
            </a:r>
          </a:p>
        </p:txBody>
      </p:sp>
      <p:sp>
        <p:nvSpPr>
          <p:cNvPr id="3" name="Content Placeholder 2"/>
          <p:cNvSpPr>
            <a:spLocks noGrp="1"/>
          </p:cNvSpPr>
          <p:nvPr>
            <p:ph idx="1"/>
          </p:nvPr>
        </p:nvSpPr>
        <p:spPr/>
        <p:txBody>
          <a:bodyPr/>
          <a:lstStyle/>
          <a:p>
            <a:r>
              <a:rPr lang="en-US"/>
              <a:t>As waves, light has a “crest” like waves in water. But it also moves from side to side.</a:t>
            </a:r>
          </a:p>
          <a:p>
            <a:r>
              <a:rPr lang="en-US"/>
              <a:t>The distance between each crest is called a </a:t>
            </a:r>
            <a:r>
              <a:rPr lang="en-US" i="1"/>
              <a:t>wavelength</a:t>
            </a:r>
            <a:r>
              <a:rPr lang="en-US"/>
              <a:t>.</a:t>
            </a:r>
          </a:p>
        </p:txBody>
      </p:sp>
    </p:spTree>
    <p:extLst>
      <p:ext uri="{BB962C8B-B14F-4D97-AF65-F5344CB8AC3E}">
        <p14:creationId xmlns:p14="http://schemas.microsoft.com/office/powerpoint/2010/main" val="116308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197</TotalTime>
  <Words>2447</Words>
  <Application>Microsoft Macintosh PowerPoint</Application>
  <PresentationFormat>On-screen Show (4:3)</PresentationFormat>
  <Paragraphs>237</Paragraphs>
  <Slides>82</Slides>
  <Notes>0</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Twilight</vt:lpstr>
      <vt:lpstr>Light</vt:lpstr>
      <vt:lpstr>We take light for granted</vt:lpstr>
      <vt:lpstr>Light to photographers</vt:lpstr>
      <vt:lpstr>Photography=“light writing”</vt:lpstr>
      <vt:lpstr>Nature of light</vt:lpstr>
      <vt:lpstr>Nature of light</vt:lpstr>
      <vt:lpstr>Physics of light</vt:lpstr>
      <vt:lpstr>Electromagnetic spectrum </vt:lpstr>
      <vt:lpstr>Light as waves</vt:lpstr>
      <vt:lpstr>Wavelength size</vt:lpstr>
      <vt:lpstr>Visible spectrum</vt:lpstr>
      <vt:lpstr>Visible spectrum</vt:lpstr>
      <vt:lpstr>White light</vt:lpstr>
      <vt:lpstr>Color balance</vt:lpstr>
      <vt:lpstr>Kelvin scale</vt:lpstr>
      <vt:lpstr>Kelvin scale</vt:lpstr>
      <vt:lpstr>White balance</vt:lpstr>
      <vt:lpstr>Missing wavelengths</vt:lpstr>
      <vt:lpstr>Light direction</vt:lpstr>
      <vt:lpstr>Light direction</vt:lpstr>
      <vt:lpstr>Light directions</vt:lpstr>
      <vt:lpstr>Light absorbed</vt:lpstr>
      <vt:lpstr>Refraction of light</vt:lpstr>
      <vt:lpstr>Characteristics of light</vt:lpstr>
      <vt:lpstr>Intensity</vt:lpstr>
      <vt:lpstr>Intensity</vt:lpstr>
      <vt:lpstr>Quality and direction</vt:lpstr>
      <vt:lpstr>Quality</vt:lpstr>
      <vt:lpstr>Quality</vt:lpstr>
      <vt:lpstr>Quality</vt:lpstr>
      <vt:lpstr>Quality</vt:lpstr>
      <vt:lpstr>Quality and mood</vt:lpstr>
      <vt:lpstr>Mood</vt:lpstr>
      <vt:lpstr>Mood</vt:lpstr>
      <vt:lpstr>Mood</vt:lpstr>
      <vt:lpstr>Direction</vt:lpstr>
      <vt:lpstr>Direction</vt:lpstr>
      <vt:lpstr>Direction: front</vt:lpstr>
      <vt:lpstr>Direction: side</vt:lpstr>
      <vt:lpstr>Direction: side</vt:lpstr>
      <vt:lpstr>Direction: side</vt:lpstr>
      <vt:lpstr>Direction: behind</vt:lpstr>
      <vt:lpstr>Direction: behind</vt:lpstr>
      <vt:lpstr>Direction: from below</vt:lpstr>
      <vt:lpstr>High key light</vt:lpstr>
      <vt:lpstr>Low key light</vt:lpstr>
      <vt:lpstr>Texture</vt:lpstr>
      <vt:lpstr>Texture: smooth</vt:lpstr>
      <vt:lpstr>Texture: rough</vt:lpstr>
      <vt:lpstr>Texture and mood</vt:lpstr>
      <vt:lpstr>Formal lighting</vt:lpstr>
      <vt:lpstr>Formal lighting</vt:lpstr>
      <vt:lpstr>Rembrandt lighting</vt:lpstr>
      <vt:lpstr>Taking it outside</vt:lpstr>
      <vt:lpstr>Ambient Rembrandt</vt:lpstr>
      <vt:lpstr>Ambient Rembrandt</vt:lpstr>
      <vt:lpstr>Ambient Rembrandt</vt:lpstr>
      <vt:lpstr>Ambient Rembrandt</vt:lpstr>
      <vt:lpstr>Ambient Rembrandt</vt:lpstr>
      <vt:lpstr>Fill flash outside</vt:lpstr>
      <vt:lpstr>Fill flash</vt:lpstr>
      <vt:lpstr>Ambient light choices</vt:lpstr>
      <vt:lpstr>Fill light in shadows</vt:lpstr>
      <vt:lpstr>Filling the shadows</vt:lpstr>
      <vt:lpstr>Fill light inside</vt:lpstr>
      <vt:lpstr>Overcast light</vt:lpstr>
      <vt:lpstr>Overcast</vt:lpstr>
      <vt:lpstr>Improving overcast days</vt:lpstr>
      <vt:lpstr>Hazy sun</vt:lpstr>
      <vt:lpstr>Flash</vt:lpstr>
      <vt:lpstr>Combining ambient and flash</vt:lpstr>
      <vt:lpstr>Desperation: flash on camera</vt:lpstr>
      <vt:lpstr>Flash on camera</vt:lpstr>
      <vt:lpstr>Other light sources</vt:lpstr>
      <vt:lpstr>Other light sources</vt:lpstr>
      <vt:lpstr>Fire </vt:lpstr>
      <vt:lpstr>Fire</vt:lpstr>
      <vt:lpstr>Weather</vt:lpstr>
      <vt:lpstr>Rain</vt:lpstr>
      <vt:lpstr>Fog</vt:lpstr>
      <vt:lpstr>Night</vt:lpstr>
      <vt:lpstr>Sunsets</vt:lpstr>
    </vt:vector>
  </TitlesOfParts>
  <Company>NDSU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dc:title>
  <dc:creator>Ross Collins</dc:creator>
  <cp:lastModifiedBy>Ross Collins</cp:lastModifiedBy>
  <cp:revision>65</cp:revision>
  <dcterms:created xsi:type="dcterms:W3CDTF">2012-02-06T17:19:03Z</dcterms:created>
  <dcterms:modified xsi:type="dcterms:W3CDTF">2014-05-01T21:18:04Z</dcterms:modified>
</cp:coreProperties>
</file>